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99"/>
  </p:handoutMasterIdLst>
  <p:sldIdLst>
    <p:sldId id="477" r:id="rId3"/>
    <p:sldId id="420" r:id="rId4"/>
    <p:sldId id="421" r:id="rId5"/>
    <p:sldId id="419" r:id="rId6"/>
    <p:sldId id="259" r:id="rId7"/>
    <p:sldId id="324" r:id="rId8"/>
    <p:sldId id="325" r:id="rId9"/>
    <p:sldId id="260" r:id="rId10"/>
    <p:sldId id="261" r:id="rId11"/>
    <p:sldId id="262" r:id="rId12"/>
    <p:sldId id="263" r:id="rId13"/>
    <p:sldId id="493" r:id="rId14"/>
    <p:sldId id="264" r:id="rId15"/>
    <p:sldId id="265" r:id="rId16"/>
    <p:sldId id="266" r:id="rId17"/>
    <p:sldId id="267" r:id="rId18"/>
    <p:sldId id="269" r:id="rId19"/>
    <p:sldId id="268" r:id="rId21"/>
    <p:sldId id="494" r:id="rId22"/>
    <p:sldId id="270" r:id="rId23"/>
    <p:sldId id="271" r:id="rId24"/>
    <p:sldId id="272" r:id="rId25"/>
    <p:sldId id="273" r:id="rId26"/>
    <p:sldId id="275" r:id="rId27"/>
    <p:sldId id="274" r:id="rId28"/>
    <p:sldId id="276" r:id="rId29"/>
    <p:sldId id="425" r:id="rId30"/>
    <p:sldId id="422" r:id="rId31"/>
    <p:sldId id="423" r:id="rId32"/>
    <p:sldId id="277" r:id="rId33"/>
    <p:sldId id="278" r:id="rId34"/>
    <p:sldId id="431" r:id="rId35"/>
    <p:sldId id="279" r:id="rId36"/>
    <p:sldId id="280" r:id="rId37"/>
    <p:sldId id="281" r:id="rId38"/>
    <p:sldId id="427" r:id="rId39"/>
    <p:sldId id="426" r:id="rId40"/>
    <p:sldId id="428" r:id="rId41"/>
    <p:sldId id="282" r:id="rId42"/>
    <p:sldId id="283" r:id="rId43"/>
    <p:sldId id="284" r:id="rId44"/>
    <p:sldId id="429" r:id="rId45"/>
    <p:sldId id="430" r:id="rId46"/>
    <p:sldId id="285" r:id="rId47"/>
    <p:sldId id="286" r:id="rId48"/>
    <p:sldId id="287" r:id="rId49"/>
    <p:sldId id="288" r:id="rId50"/>
    <p:sldId id="289" r:id="rId51"/>
    <p:sldId id="290" r:id="rId52"/>
    <p:sldId id="291" r:id="rId53"/>
    <p:sldId id="292" r:id="rId54"/>
    <p:sldId id="293" r:id="rId55"/>
    <p:sldId id="294" r:id="rId56"/>
    <p:sldId id="479" r:id="rId57"/>
    <p:sldId id="481" r:id="rId58"/>
    <p:sldId id="478" r:id="rId59"/>
    <p:sldId id="480" r:id="rId60"/>
    <p:sldId id="295" r:id="rId61"/>
    <p:sldId id="296" r:id="rId62"/>
    <p:sldId id="328" r:id="rId63"/>
    <p:sldId id="474" r:id="rId64"/>
    <p:sldId id="434" r:id="rId65"/>
    <p:sldId id="436" r:id="rId66"/>
    <p:sldId id="297" r:id="rId67"/>
    <p:sldId id="432" r:id="rId68"/>
    <p:sldId id="298" r:id="rId69"/>
    <p:sldId id="299" r:id="rId70"/>
    <p:sldId id="300" r:id="rId71"/>
    <p:sldId id="301" r:id="rId72"/>
    <p:sldId id="302" r:id="rId73"/>
    <p:sldId id="476" r:id="rId74"/>
    <p:sldId id="331" r:id="rId75"/>
    <p:sldId id="330" r:id="rId76"/>
    <p:sldId id="495" r:id="rId77"/>
    <p:sldId id="332" r:id="rId78"/>
    <p:sldId id="482" r:id="rId79"/>
    <p:sldId id="335" r:id="rId80"/>
    <p:sldId id="334" r:id="rId81"/>
    <p:sldId id="333" r:id="rId82"/>
    <p:sldId id="336" r:id="rId83"/>
    <p:sldId id="347" r:id="rId84"/>
    <p:sldId id="337" r:id="rId85"/>
    <p:sldId id="338" r:id="rId86"/>
    <p:sldId id="339" r:id="rId87"/>
    <p:sldId id="340" r:id="rId88"/>
    <p:sldId id="304" r:id="rId89"/>
    <p:sldId id="303" r:id="rId90"/>
    <p:sldId id="348" r:id="rId91"/>
    <p:sldId id="341" r:id="rId92"/>
    <p:sldId id="342" r:id="rId93"/>
    <p:sldId id="343" r:id="rId94"/>
    <p:sldId id="344" r:id="rId95"/>
    <p:sldId id="345" r:id="rId96"/>
    <p:sldId id="346" r:id="rId97"/>
    <p:sldId id="349" r:id="rId9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88"/>
        <p:guide pos="289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handoutMaster" Target="handoutMasters/handoutMaster1.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1440" tIns="45720" rIns="91440" bIns="45720" rtlCol="0"/>
          <a:lstStyle>
            <a:lvl1pPr algn="l">
              <a:defRPr sz="126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1440" tIns="45720" rIns="91440" bIns="45720" rtlCol="0"/>
          <a:lstStyle>
            <a:lvl1pPr algn="r">
              <a:defRPr sz="126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1440" tIns="45720" rIns="91440" bIns="45720" rtlCol="0" anchor="b"/>
          <a:lstStyle>
            <a:lvl1pPr algn="l">
              <a:defRPr sz="126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1440" tIns="45720" rIns="91440" bIns="45720" rtlCol="0" anchor="b"/>
          <a:lstStyle>
            <a:lvl1pPr algn="r">
              <a:defRPr sz="126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9F19D8FA-5B25-485B-B9C2-AE4E6F0B64B9}" type="datetimeFigureOut">
              <a:rPr lang="en-US"/>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smtClean="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3F95298F-AAFE-4D4C-BBA7-813E8AEE0601}"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F95298F-AAFE-4D4C-BBA7-813E8AEE060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ln>
        </p:spPr>
      </p:sp>
      <p:sp>
        <p:nvSpPr>
          <p:cNvPr id="133123"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smtClean="0"/>
          </a:p>
        </p:txBody>
      </p:sp>
      <p:sp>
        <p:nvSpPr>
          <p:cNvPr id="89092"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746BEDD1-E8B2-463E-841E-6D0947130C9D}" type="slidenum">
              <a:rPr lang="en-US" smtClean="0"/>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212E3A8-EC1E-417C-AEC0-D6583DD3590C}"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0504E5-D8A7-470B-9088-5CE4803918F1}"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18CFA84-05CE-4E5E-A08C-57AC9ECC90D1}"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B9ACEF-1A76-44AA-9760-ADCA7631442A}"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9BD166B-7E83-4C3C-B843-C5BF5DF289A5}"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569CD5-535C-41F9-8CC6-EBB17DA2DE21}"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6150C18-D6B9-4E9F-8BE7-63F38001F6EB}"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4816C6-B46A-48A3-ACAD-480F201F32A2}"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388BEE19-CD27-4029-82ED-8E60214B55B5}"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36561F-2E5E-4E12-8A83-F8DA780A53D5}"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714AAEA-03D2-484D-8080-46F62C75B291}"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82397D-4278-4301-AC27-EB6007A02E33}"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394004B-DFA5-4F5D-BBBF-F9CC7076A5EC}"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7C839DF-FAE2-4000-B516-8D04EBE8A82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6DD901F-DCB0-4D90-AD2C-A6953E893EF0}"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F5716FD-F145-4DFB-B7E8-C246B674D32A}"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7CB2472-1A34-4355-89D8-567082A379A8}"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251E36-3AB1-431F-A931-6A5291256161}"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BEC833FD-26AE-47E7-A857-9DB75AE220A3}"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79E6E79-480C-4C70-BCF3-EF7ADF346521}"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A017C6BF-27B1-4864-839A-03CC78776F12}"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34D09F0-076F-4B7A-BB5E-D5D0797240D3}"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smtClean="0"/>
          </a:p>
        </p:txBody>
      </p:sp>
      <p:sp>
        <p:nvSpPr>
          <p:cNvPr id="9219"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0D3C2A37-DFB3-43B1-93F1-C0ADC6B40C3F}" type="datetimeFigureOut">
              <a:rPr lang="en-US"/>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0F473C3-70DF-4FAA-BD39-481539829F13}"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image" Target="../media/image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6.w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w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5.emf"/><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emf"/><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jpeg"/><Relationship Id="rId1" Type="http://schemas.openxmlformats.org/officeDocument/2006/relationships/image" Target="../media/image53.w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wmf"/></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wmf"/><Relationship Id="rId1" Type="http://schemas.openxmlformats.org/officeDocument/2006/relationships/image" Target="../media/image63.wm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oleObject" Target="../embeddings/oleObject7.bin"/><Relationship Id="rId7" Type="http://schemas.openxmlformats.org/officeDocument/2006/relationships/oleObject" Target="../embeddings/oleObject6.bin"/><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79.png"/><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93.wmf"/><Relationship Id="rId4" Type="http://schemas.openxmlformats.org/officeDocument/2006/relationships/oleObject" Target="../embeddings/oleObject8.bin"/><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74.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image" Target="../media/image95.wmf"/><Relationship Id="rId5" Type="http://schemas.openxmlformats.org/officeDocument/2006/relationships/oleObject" Target="../embeddings/oleObject11.bin"/><Relationship Id="rId4" Type="http://schemas.openxmlformats.org/officeDocument/2006/relationships/image" Target="../media/image94.wmf"/><Relationship Id="rId3" Type="http://schemas.openxmlformats.org/officeDocument/2006/relationships/oleObject" Target="../embeddings/oleObject10.bin"/><Relationship Id="rId2" Type="http://schemas.openxmlformats.org/officeDocument/2006/relationships/image" Target="../media/image93.wmf"/><Relationship Id="rId1" Type="http://schemas.openxmlformats.org/officeDocument/2006/relationships/oleObject" Target="../embeddings/oleObject9.bin"/></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78.xml.rels><?xml version="1.0" encoding="UTF-8" standalone="yes"?>
<Relationships xmlns="http://schemas.openxmlformats.org/package/2006/relationships"><Relationship Id="rId9" Type="http://schemas.openxmlformats.org/officeDocument/2006/relationships/image" Target="../media/image107.png"/><Relationship Id="rId8" Type="http://schemas.openxmlformats.org/officeDocument/2006/relationships/image" Target="../media/image106.emf"/><Relationship Id="rId7" Type="http://schemas.openxmlformats.org/officeDocument/2006/relationships/image" Target="../media/image105.emf"/><Relationship Id="rId6" Type="http://schemas.openxmlformats.org/officeDocument/2006/relationships/image" Target="../media/image104.png"/><Relationship Id="rId5" Type="http://schemas.openxmlformats.org/officeDocument/2006/relationships/image" Target="../media/image103.emf"/><Relationship Id="rId4" Type="http://schemas.openxmlformats.org/officeDocument/2006/relationships/image" Target="../media/image102.emf"/><Relationship Id="rId3" Type="http://schemas.openxmlformats.org/officeDocument/2006/relationships/image" Target="../media/image101.png"/><Relationship Id="rId2" Type="http://schemas.openxmlformats.org/officeDocument/2006/relationships/image" Target="../media/image100.png"/><Relationship Id="rId15" Type="http://schemas.openxmlformats.org/officeDocument/2006/relationships/slideLayout" Target="../slideLayouts/slideLayout2.xml"/><Relationship Id="rId14" Type="http://schemas.openxmlformats.org/officeDocument/2006/relationships/image" Target="../media/image112.emf"/><Relationship Id="rId13" Type="http://schemas.openxmlformats.org/officeDocument/2006/relationships/image" Target="../media/image111.emf"/><Relationship Id="rId12" Type="http://schemas.openxmlformats.org/officeDocument/2006/relationships/image" Target="../media/image110.emf"/><Relationship Id="rId11" Type="http://schemas.openxmlformats.org/officeDocument/2006/relationships/image" Target="../media/image109.emf"/><Relationship Id="rId10" Type="http://schemas.openxmlformats.org/officeDocument/2006/relationships/image" Target="../media/image108.png"/><Relationship Id="rId1"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3.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8.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8.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0.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1.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Date Placeholder 1"/>
          <p:cNvSpPr>
            <a:spLocks noGrp="1"/>
          </p:cNvSpPr>
          <p:nvPr>
            <p:ph type="dt" sz="quarter" idx="10"/>
          </p:nvPr>
        </p:nvSpPr>
        <p:spPr>
          <a:noFill/>
        </p:spPr>
        <p:txBody>
          <a:bodyPr/>
          <a:lstStyle/>
          <a:p>
            <a:fld id="{D218D809-D0E8-4B69-8482-F2AB3772B1BB}" type="datetime2">
              <a:rPr lang="en-US" smtClean="0"/>
            </a:fld>
            <a:endParaRPr lang="en-US" smtClean="0"/>
          </a:p>
        </p:txBody>
      </p:sp>
      <p:sp>
        <p:nvSpPr>
          <p:cNvPr id="110595" name="Slide Number Placeholder 3"/>
          <p:cNvSpPr>
            <a:spLocks noGrp="1"/>
          </p:cNvSpPr>
          <p:nvPr>
            <p:ph type="sldNum" sz="quarter" idx="12"/>
          </p:nvPr>
        </p:nvSpPr>
        <p:spPr>
          <a:noFill/>
        </p:spPr>
        <p:txBody>
          <a:bodyPr/>
          <a:lstStyle/>
          <a:p>
            <a:fld id="{73E6497A-06A3-458D-948C-E03D1D3D7562}" type="slidenum">
              <a:rPr lang="en-US" smtClean="0"/>
            </a:fld>
            <a:endParaRPr lang="en-US" smtClean="0"/>
          </a:p>
        </p:txBody>
      </p:sp>
      <p:sp>
        <p:nvSpPr>
          <p:cNvPr id="110596" name="Rectangle 6"/>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US"/>
          </a:p>
        </p:txBody>
      </p:sp>
      <p:sp>
        <p:nvSpPr>
          <p:cNvPr id="110597" name="TextBox 3"/>
          <p:cNvSpPr txBox="1">
            <a:spLocks noChangeArrowheads="1"/>
          </p:cNvSpPr>
          <p:nvPr/>
        </p:nvSpPr>
        <p:spPr bwMode="auto">
          <a:xfrm>
            <a:off x="1828800" y="-76200"/>
            <a:ext cx="6372257"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110598" name="Rectangle 4"/>
          <p:cNvSpPr>
            <a:spLocks noChangeArrowheads="1"/>
          </p:cNvSpPr>
          <p:nvPr/>
        </p:nvSpPr>
        <p:spPr bwMode="auto">
          <a:xfrm>
            <a:off x="-23446" y="685800"/>
            <a:ext cx="4290646" cy="1600438"/>
          </a:xfrm>
          <a:prstGeom prst="rect">
            <a:avLst/>
          </a:prstGeom>
          <a:noFill/>
          <a:ln w="9525">
            <a:noFill/>
            <a:miter lim="800000"/>
          </a:ln>
        </p:spPr>
        <p:txBody>
          <a:bodyPr>
            <a:spAutoFit/>
          </a:bodyPr>
          <a:lstStyle/>
          <a:p>
            <a:pPr algn="l"/>
            <a:r>
              <a:rPr lang="en-US" sz="1400" dirty="0"/>
              <a:t>1. Nanotechnology in upward motion: next future of science and technology is nanotechnology</a:t>
            </a:r>
            <a:endParaRPr lang="en-US" sz="1400" dirty="0"/>
          </a:p>
          <a:p>
            <a:pPr algn="l"/>
            <a:r>
              <a:rPr lang="en-US" sz="1400" dirty="0"/>
              <a:t>2. Constructive - Destructive interference by thin films</a:t>
            </a:r>
            <a:endParaRPr lang="en-US" sz="1400" dirty="0"/>
          </a:p>
          <a:p>
            <a:pPr algn="l"/>
            <a:r>
              <a:rPr lang="en-US" sz="1400" dirty="0"/>
              <a:t>3. Non-Reflective Surfaces</a:t>
            </a:r>
            <a:endParaRPr lang="en-US" sz="1400" dirty="0"/>
          </a:p>
          <a:p>
            <a:pPr algn="l"/>
            <a:r>
              <a:rPr lang="en-US" sz="1400" dirty="0"/>
              <a:t>4. Super-Hydro-</a:t>
            </a:r>
            <a:r>
              <a:rPr lang="en-US" sz="1400" dirty="0" err="1"/>
              <a:t>Phobicity</a:t>
            </a:r>
            <a:endParaRPr lang="en-US" sz="1400" dirty="0"/>
          </a:p>
          <a:p>
            <a:pPr algn="l"/>
            <a:r>
              <a:rPr lang="en-US" sz="1400" dirty="0"/>
              <a:t>5. Self-Cleaning</a:t>
            </a:r>
            <a:endParaRPr lang="en-US" sz="1400" dirty="0"/>
          </a:p>
        </p:txBody>
      </p:sp>
      <p:sp>
        <p:nvSpPr>
          <p:cNvPr id="110599" name="TextBox 5"/>
          <p:cNvSpPr txBox="1">
            <a:spLocks noChangeArrowheads="1"/>
          </p:cNvSpPr>
          <p:nvPr/>
        </p:nvSpPr>
        <p:spPr bwMode="auto">
          <a:xfrm>
            <a:off x="4140707" y="604897"/>
            <a:ext cx="5003293" cy="1815882"/>
          </a:xfrm>
          <a:prstGeom prst="rect">
            <a:avLst/>
          </a:prstGeom>
          <a:noFill/>
          <a:ln w="9525">
            <a:noFill/>
            <a:miter lim="800000"/>
          </a:ln>
        </p:spPr>
        <p:txBody>
          <a:bodyPr wrap="none">
            <a:spAutoFit/>
          </a:bodyPr>
          <a:lstStyle/>
          <a:p>
            <a:pPr marL="742950" indent="-742950" algn="l">
              <a:buFontTx/>
              <a:buAutoNum type="arabicPeriod"/>
            </a:pPr>
            <a:r>
              <a:rPr lang="en-US" sz="1400" dirty="0" err="1">
                <a:solidFill>
                  <a:srgbClr val="FF0000"/>
                </a:solidFill>
              </a:rPr>
              <a:t>Nano</a:t>
            </a:r>
            <a:r>
              <a:rPr lang="en-US" sz="1400" dirty="0">
                <a:solidFill>
                  <a:srgbClr val="FF0000"/>
                </a:solidFill>
              </a:rPr>
              <a:t> in </a:t>
            </a:r>
            <a:r>
              <a:rPr lang="en-US" sz="1400" dirty="0" err="1">
                <a:solidFill>
                  <a:srgbClr val="FF0000"/>
                </a:solidFill>
              </a:rPr>
              <a:t>Histroy</a:t>
            </a:r>
            <a:endParaRPr lang="en-US" sz="1400" dirty="0">
              <a:solidFill>
                <a:srgbClr val="FF0000"/>
              </a:solidFill>
            </a:endParaRPr>
          </a:p>
          <a:p>
            <a:pPr marL="742950" indent="-742950" algn="l">
              <a:buFontTx/>
              <a:buAutoNum type="arabicPeriod"/>
            </a:pPr>
            <a:r>
              <a:rPr lang="en-US" sz="1400" dirty="0">
                <a:solidFill>
                  <a:srgbClr val="FF0000"/>
                </a:solidFill>
              </a:rPr>
              <a:t>The Localized Surface Plasmon Resonance</a:t>
            </a:r>
            <a:endParaRPr lang="en-US" sz="1400" dirty="0">
              <a:solidFill>
                <a:srgbClr val="FF0000"/>
              </a:solidFill>
            </a:endParaRPr>
          </a:p>
          <a:p>
            <a:pPr marL="742950" indent="-742950" algn="l">
              <a:buFontTx/>
              <a:buAutoNum type="arabicPeriod"/>
            </a:pPr>
            <a:r>
              <a:rPr lang="en-US" sz="1400" dirty="0">
                <a:solidFill>
                  <a:srgbClr val="FF0000"/>
                </a:solidFill>
              </a:rPr>
              <a:t>DICHROISM</a:t>
            </a:r>
            <a:endParaRPr lang="en-US" sz="1400" dirty="0">
              <a:solidFill>
                <a:srgbClr val="FF0000"/>
              </a:solidFill>
            </a:endParaRPr>
          </a:p>
          <a:p>
            <a:pPr marL="742950" indent="-742950" algn="l">
              <a:buFontTx/>
              <a:buAutoNum type="arabicPeriod"/>
            </a:pPr>
            <a:r>
              <a:rPr lang="en-US" sz="1400" dirty="0">
                <a:solidFill>
                  <a:srgbClr val="FF0000"/>
                </a:solidFill>
              </a:rPr>
              <a:t>Development of </a:t>
            </a:r>
            <a:r>
              <a:rPr lang="en-US" sz="1400" dirty="0" err="1">
                <a:solidFill>
                  <a:srgbClr val="FF0000"/>
                </a:solidFill>
              </a:rPr>
              <a:t>nanoscience</a:t>
            </a:r>
            <a:r>
              <a:rPr lang="en-US" sz="1400" dirty="0">
                <a:solidFill>
                  <a:srgbClr val="FF0000"/>
                </a:solidFill>
              </a:rPr>
              <a:t> and technology</a:t>
            </a:r>
            <a:endParaRPr lang="en-US" sz="1400" dirty="0">
              <a:solidFill>
                <a:srgbClr val="FF0000"/>
              </a:solidFill>
            </a:endParaRPr>
          </a:p>
          <a:p>
            <a:pPr marL="742950" indent="-742950" algn="l">
              <a:buFontTx/>
              <a:buAutoNum type="arabicPeriod"/>
            </a:pPr>
            <a:r>
              <a:rPr lang="en-US" sz="1400" dirty="0">
                <a:solidFill>
                  <a:srgbClr val="FF0000"/>
                </a:solidFill>
              </a:rPr>
              <a:t>Diversity of </a:t>
            </a:r>
            <a:r>
              <a:rPr lang="en-US" sz="1400" dirty="0" err="1">
                <a:solidFill>
                  <a:srgbClr val="FF0000"/>
                </a:solidFill>
              </a:rPr>
              <a:t>nano</a:t>
            </a:r>
            <a:r>
              <a:rPr lang="en-US" sz="1400" dirty="0">
                <a:solidFill>
                  <a:srgbClr val="FF0000"/>
                </a:solidFill>
              </a:rPr>
              <a:t> field</a:t>
            </a:r>
            <a:endParaRPr lang="en-US" sz="1400" dirty="0">
              <a:solidFill>
                <a:srgbClr val="FF0000"/>
              </a:solidFill>
            </a:endParaRPr>
          </a:p>
          <a:p>
            <a:pPr marL="742950" indent="-742950" algn="l">
              <a:buFontTx/>
              <a:buAutoNum type="arabicPeriod"/>
            </a:pPr>
            <a:r>
              <a:rPr lang="en-US" sz="1400" dirty="0">
                <a:solidFill>
                  <a:srgbClr val="FF0000"/>
                </a:solidFill>
              </a:rPr>
              <a:t>Surface to volume atoms of </a:t>
            </a:r>
            <a:r>
              <a:rPr lang="en-US" sz="1400" dirty="0" err="1">
                <a:solidFill>
                  <a:srgbClr val="FF0000"/>
                </a:solidFill>
              </a:rPr>
              <a:t>Cuboctahedral</a:t>
            </a:r>
            <a:r>
              <a:rPr lang="en-US" sz="1400" dirty="0">
                <a:solidFill>
                  <a:srgbClr val="FF0000"/>
                </a:solidFill>
              </a:rPr>
              <a:t> system</a:t>
            </a:r>
            <a:endParaRPr lang="en-US" sz="1400" dirty="0">
              <a:solidFill>
                <a:srgbClr val="FF0000"/>
              </a:solidFill>
            </a:endParaRPr>
          </a:p>
          <a:p>
            <a:pPr marL="742950" indent="-742950" algn="l">
              <a:buFontTx/>
              <a:buAutoNum type="arabicPeriod"/>
            </a:pPr>
            <a:r>
              <a:rPr lang="en-US" sz="1400" dirty="0">
                <a:solidFill>
                  <a:srgbClr val="FF0000"/>
                </a:solidFill>
              </a:rPr>
              <a:t>M(K) = (1/3)*(10K</a:t>
            </a:r>
            <a:r>
              <a:rPr lang="en-US" sz="1400" baseline="30000" dirty="0">
                <a:solidFill>
                  <a:srgbClr val="FF0000"/>
                </a:solidFill>
              </a:rPr>
              <a:t>3</a:t>
            </a:r>
            <a:r>
              <a:rPr lang="en-US" sz="1400" dirty="0">
                <a:solidFill>
                  <a:srgbClr val="FF0000"/>
                </a:solidFill>
              </a:rPr>
              <a:t>+15K</a:t>
            </a:r>
            <a:r>
              <a:rPr lang="en-US" sz="1400" baseline="30000" dirty="0">
                <a:solidFill>
                  <a:srgbClr val="FF0000"/>
                </a:solidFill>
              </a:rPr>
              <a:t>2</a:t>
            </a:r>
            <a:r>
              <a:rPr lang="en-US" sz="1400" dirty="0">
                <a:solidFill>
                  <a:srgbClr val="FF0000"/>
                </a:solidFill>
              </a:rPr>
              <a:t>+11K+3), K = No. of shell</a:t>
            </a:r>
            <a:endParaRPr lang="en-US" sz="1400" dirty="0">
              <a:solidFill>
                <a:srgbClr val="FF0000"/>
              </a:solidFill>
            </a:endParaRPr>
          </a:p>
          <a:p>
            <a:pPr marL="742950" indent="-742950" algn="l"/>
            <a:r>
              <a:rPr lang="en-US" sz="1400" dirty="0">
                <a:solidFill>
                  <a:srgbClr val="FF0000"/>
                </a:solidFill>
              </a:rPr>
              <a:t>	N</a:t>
            </a:r>
            <a:r>
              <a:rPr lang="en-US" sz="1400" baseline="-25000" dirty="0">
                <a:solidFill>
                  <a:srgbClr val="FF0000"/>
                </a:solidFill>
              </a:rPr>
              <a:t>K</a:t>
            </a:r>
            <a:r>
              <a:rPr lang="en-US" sz="1400" dirty="0">
                <a:solidFill>
                  <a:srgbClr val="FF0000"/>
                </a:solidFill>
              </a:rPr>
              <a:t> =10K</a:t>
            </a:r>
            <a:r>
              <a:rPr lang="en-US" sz="1400" baseline="30000" dirty="0">
                <a:solidFill>
                  <a:srgbClr val="FF0000"/>
                </a:solidFill>
              </a:rPr>
              <a:t>2</a:t>
            </a:r>
            <a:r>
              <a:rPr lang="en-US" sz="1400" dirty="0">
                <a:solidFill>
                  <a:srgbClr val="FF0000"/>
                </a:solidFill>
              </a:rPr>
              <a:t> + 2, Every shell contains number of  shell</a:t>
            </a:r>
            <a:endParaRPr lang="en-US" sz="1400" dirty="0">
              <a:solidFill>
                <a:srgbClr val="FF0000"/>
              </a:solidFill>
            </a:endParaRPr>
          </a:p>
        </p:txBody>
      </p:sp>
      <p:sp>
        <p:nvSpPr>
          <p:cNvPr id="110600" name="TextBox 12"/>
          <p:cNvSpPr txBox="1">
            <a:spLocks noChangeArrowheads="1"/>
          </p:cNvSpPr>
          <p:nvPr/>
        </p:nvSpPr>
        <p:spPr bwMode="auto">
          <a:xfrm>
            <a:off x="5627077" y="2819400"/>
            <a:ext cx="1826141" cy="400110"/>
          </a:xfrm>
          <a:prstGeom prst="rect">
            <a:avLst/>
          </a:prstGeom>
          <a:noFill/>
          <a:ln w="9525">
            <a:noFill/>
            <a:miter lim="800000"/>
          </a:ln>
        </p:spPr>
        <p:txBody>
          <a:bodyPr wrap="none">
            <a:spAutoFit/>
          </a:bodyPr>
          <a:lstStyle/>
          <a:p>
            <a:r>
              <a:rPr lang="en-US" sz="2000" b="1" dirty="0">
                <a:solidFill>
                  <a:srgbClr val="0000CC"/>
                </a:solidFill>
              </a:rPr>
              <a:t>SIZE EFFECT</a:t>
            </a:r>
            <a:endParaRPr lang="en-US" sz="2000" b="1" dirty="0">
              <a:solidFill>
                <a:srgbClr val="0000CC"/>
              </a:solidFill>
            </a:endParaRPr>
          </a:p>
        </p:txBody>
      </p:sp>
      <p:sp>
        <p:nvSpPr>
          <p:cNvPr id="110601" name="TextBox 13"/>
          <p:cNvSpPr txBox="1">
            <a:spLocks noChangeArrowheads="1"/>
          </p:cNvSpPr>
          <p:nvPr/>
        </p:nvSpPr>
        <p:spPr bwMode="auto">
          <a:xfrm>
            <a:off x="281354" y="2971801"/>
            <a:ext cx="2315890" cy="461665"/>
          </a:xfrm>
          <a:prstGeom prst="rect">
            <a:avLst/>
          </a:prstGeom>
          <a:noFill/>
          <a:ln w="9525">
            <a:noFill/>
            <a:miter lim="800000"/>
          </a:ln>
        </p:spPr>
        <p:txBody>
          <a:bodyPr wrap="none">
            <a:spAutoFit/>
          </a:bodyPr>
          <a:lstStyle/>
          <a:p>
            <a:r>
              <a:rPr lang="en-US" sz="2400"/>
              <a:t>Quantum Effect</a:t>
            </a:r>
            <a:endParaRPr lang="en-US" sz="2400"/>
          </a:p>
        </p:txBody>
      </p:sp>
      <p:sp>
        <p:nvSpPr>
          <p:cNvPr id="110603" name="TextBox 15"/>
          <p:cNvSpPr txBox="1">
            <a:spLocks noChangeArrowheads="1"/>
          </p:cNvSpPr>
          <p:nvPr/>
        </p:nvSpPr>
        <p:spPr bwMode="auto">
          <a:xfrm>
            <a:off x="152400" y="3352800"/>
            <a:ext cx="4901663" cy="584775"/>
          </a:xfrm>
          <a:prstGeom prst="rect">
            <a:avLst/>
          </a:prstGeom>
          <a:noFill/>
          <a:ln w="9525">
            <a:noFill/>
            <a:miter lim="800000"/>
          </a:ln>
        </p:spPr>
        <p:txBody>
          <a:bodyPr wrap="none">
            <a:spAutoFit/>
          </a:bodyPr>
          <a:lstStyle/>
          <a:p>
            <a:r>
              <a:rPr lang="en-US" sz="1600" dirty="0"/>
              <a:t>To-Down Method of Preparation</a:t>
            </a:r>
            <a:endParaRPr lang="en-US" sz="1600" dirty="0"/>
          </a:p>
          <a:p>
            <a:r>
              <a:rPr lang="en-US" sz="1600" dirty="0"/>
              <a:t>Ball mill, Thermal, Arc discharge, Laser ablation etc.</a:t>
            </a:r>
            <a:endParaRPr lang="en-US" sz="1600" dirty="0"/>
          </a:p>
        </p:txBody>
      </p:sp>
      <p:sp>
        <p:nvSpPr>
          <p:cNvPr id="12" name="TextBox 11"/>
          <p:cNvSpPr txBox="1"/>
          <p:nvPr/>
        </p:nvSpPr>
        <p:spPr>
          <a:xfrm>
            <a:off x="152400" y="3962400"/>
            <a:ext cx="2667718" cy="338554"/>
          </a:xfrm>
          <a:prstGeom prst="rect">
            <a:avLst/>
          </a:prstGeom>
          <a:noFill/>
        </p:spPr>
        <p:txBody>
          <a:bodyPr wrap="none" rtlCol="0">
            <a:spAutoFit/>
          </a:bodyPr>
          <a:lstStyle/>
          <a:p>
            <a:r>
              <a:rPr lang="en-US" sz="1600" dirty="0" smtClean="0">
                <a:solidFill>
                  <a:srgbClr val="002060"/>
                </a:solidFill>
                <a:cs typeface="Simplified Arabic Fixed" pitchFamily="49" charset="-78"/>
              </a:rPr>
              <a:t>LITHOGRAPHIC METHOD</a:t>
            </a:r>
            <a:endParaRPr lang="en-US" sz="1600" dirty="0">
              <a:solidFill>
                <a:srgbClr val="002060"/>
              </a:solidFill>
              <a:cs typeface="Simplified Arabic Fixed" pitchFamily="49" charset="-78"/>
            </a:endParaRPr>
          </a:p>
        </p:txBody>
      </p:sp>
      <p:sp>
        <p:nvSpPr>
          <p:cNvPr id="13" name="TextBox 12"/>
          <p:cNvSpPr txBox="1"/>
          <p:nvPr/>
        </p:nvSpPr>
        <p:spPr>
          <a:xfrm>
            <a:off x="228600" y="4267200"/>
            <a:ext cx="2142574" cy="369332"/>
          </a:xfrm>
          <a:prstGeom prst="rect">
            <a:avLst/>
          </a:prstGeom>
          <a:noFill/>
        </p:spPr>
        <p:txBody>
          <a:bodyPr wrap="none" rtlCol="0">
            <a:spAutoFit/>
          </a:bodyPr>
          <a:lstStyle/>
          <a:p>
            <a:r>
              <a:rPr lang="en-US" dirty="0" smtClean="0"/>
              <a:t>Bottom-UP method</a:t>
            </a:r>
            <a:endParaRPr lang="en-US" dirty="0"/>
          </a:p>
        </p:txBody>
      </p:sp>
      <p:sp>
        <p:nvSpPr>
          <p:cNvPr id="14" name="TextBox 13"/>
          <p:cNvSpPr txBox="1"/>
          <p:nvPr/>
        </p:nvSpPr>
        <p:spPr>
          <a:xfrm>
            <a:off x="1295400" y="5257800"/>
            <a:ext cx="7130991" cy="523220"/>
          </a:xfrm>
          <a:prstGeom prst="rect">
            <a:avLst/>
          </a:prstGeom>
          <a:noFill/>
        </p:spPr>
        <p:txBody>
          <a:bodyPr wrap="none" rtlCol="0">
            <a:spAutoFit/>
          </a:bodyPr>
          <a:lstStyle/>
          <a:p>
            <a:r>
              <a:rPr lang="en-US" sz="2800" b="1" dirty="0" smtClean="0">
                <a:solidFill>
                  <a:srgbClr val="00B050"/>
                </a:solidFill>
              </a:rPr>
              <a:t>HOW TO REALIZE THE NANOPARTICLE </a:t>
            </a:r>
            <a:endParaRPr lang="en-US" sz="2800" b="1" dirty="0">
              <a:solidFill>
                <a:srgbClr val="00B050"/>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1"/>
          <p:cNvSpPr>
            <a:spLocks noGrp="1"/>
          </p:cNvSpPr>
          <p:nvPr>
            <p:ph type="dt" sz="quarter" idx="10"/>
          </p:nvPr>
        </p:nvSpPr>
        <p:spPr/>
        <p:txBody>
          <a:bodyPr/>
          <a:lstStyle/>
          <a:p>
            <a:pPr defTabSz="838200">
              <a:defRPr/>
            </a:pPr>
            <a:fld id="{5C8B6688-A5C5-43CB-8375-414C275B983A}" type="datetime2">
              <a:rPr lang="en-US"/>
            </a:fld>
            <a:endParaRPr lang="en-US"/>
          </a:p>
        </p:txBody>
      </p:sp>
      <p:sp>
        <p:nvSpPr>
          <p:cNvPr id="45059" name="Slide Number Placeholder 3"/>
          <p:cNvSpPr>
            <a:spLocks noGrp="1"/>
          </p:cNvSpPr>
          <p:nvPr>
            <p:ph type="sldNum" sz="quarter" idx="12"/>
          </p:nvPr>
        </p:nvSpPr>
        <p:spPr/>
        <p:txBody>
          <a:bodyPr/>
          <a:lstStyle/>
          <a:p>
            <a:pPr defTabSz="838200">
              <a:defRPr/>
            </a:pPr>
            <a:fld id="{5FAE60C5-EF49-44BD-9D75-7E1579DFD0A5}" type="slidenum">
              <a:rPr lang="en-US"/>
            </a:fld>
            <a:endParaRPr lang="en-US"/>
          </a:p>
        </p:txBody>
      </p:sp>
      <p:sp>
        <p:nvSpPr>
          <p:cNvPr id="17412" name="Text Box 14"/>
          <p:cNvSpPr txBox="1">
            <a:spLocks noChangeArrowheads="1"/>
          </p:cNvSpPr>
          <p:nvPr/>
        </p:nvSpPr>
        <p:spPr bwMode="auto">
          <a:xfrm>
            <a:off x="1209675" y="317500"/>
            <a:ext cx="7173913" cy="519113"/>
          </a:xfrm>
          <a:prstGeom prst="rect">
            <a:avLst/>
          </a:prstGeom>
          <a:noFill/>
          <a:ln w="9525">
            <a:noFill/>
            <a:miter lim="800000"/>
          </a:ln>
        </p:spPr>
        <p:txBody>
          <a:bodyPr lIns="91433" tIns="45716" rIns="91433" bIns="45716">
            <a:spAutoFit/>
          </a:bodyPr>
          <a:lstStyle/>
          <a:p>
            <a:pPr eaLnBrk="0" hangingPunct="0"/>
            <a:r>
              <a:rPr lang="en-US" sz="2800" b="1">
                <a:latin typeface="Symbol" panose="05050102010706020507" pitchFamily="18" charset="2"/>
              </a:rPr>
              <a:t>l</a:t>
            </a:r>
            <a:r>
              <a:rPr lang="en-US" sz="2800" b="1">
                <a:latin typeface="Calibri" panose="020F0502020204030204" pitchFamily="34" charset="0"/>
              </a:rPr>
              <a:t> </a:t>
            </a:r>
            <a:r>
              <a:rPr lang="en-US" sz="2800">
                <a:latin typeface="Calibri" panose="020F0502020204030204" pitchFamily="34" charset="0"/>
                <a:sym typeface="Symbol" panose="05050102010706020507" pitchFamily="18" charset="2"/>
              </a:rPr>
              <a:t></a:t>
            </a:r>
            <a:r>
              <a:rPr lang="en-US" sz="2800" b="1">
                <a:latin typeface="Calibri" panose="020F0502020204030204" pitchFamily="34" charset="0"/>
              </a:rPr>
              <a:t> ( 150 / V )</a:t>
            </a:r>
            <a:r>
              <a:rPr lang="en-US" sz="2800" b="1" baseline="30000">
                <a:latin typeface="Calibri" panose="020F0502020204030204" pitchFamily="34" charset="0"/>
              </a:rPr>
              <a:t>1/2</a:t>
            </a:r>
            <a:r>
              <a:rPr lang="en-US" sz="2800" b="1">
                <a:latin typeface="Calibri" panose="020F0502020204030204" pitchFamily="34" charset="0"/>
              </a:rPr>
              <a:t> Angstroms</a:t>
            </a:r>
            <a:endParaRPr lang="en-US" sz="2800" b="1">
              <a:latin typeface="Calibri" panose="020F0502020204030204" pitchFamily="34" charset="0"/>
            </a:endParaRPr>
          </a:p>
        </p:txBody>
      </p:sp>
      <p:sp>
        <p:nvSpPr>
          <p:cNvPr id="17413" name="Text Box 15"/>
          <p:cNvSpPr txBox="1">
            <a:spLocks noChangeArrowheads="1"/>
          </p:cNvSpPr>
          <p:nvPr/>
        </p:nvSpPr>
        <p:spPr bwMode="auto">
          <a:xfrm>
            <a:off x="438150" y="849313"/>
            <a:ext cx="6694488" cy="461962"/>
          </a:xfrm>
          <a:prstGeom prst="rect">
            <a:avLst/>
          </a:prstGeom>
          <a:noFill/>
          <a:ln w="9525">
            <a:noFill/>
            <a:miter lim="800000"/>
          </a:ln>
        </p:spPr>
        <p:txBody>
          <a:bodyPr wrap="none" lIns="91433" tIns="45716" rIns="91433" bIns="45716">
            <a:spAutoFit/>
          </a:bodyPr>
          <a:lstStyle/>
          <a:p>
            <a:pPr eaLnBrk="0" hangingPunct="0"/>
            <a:r>
              <a:rPr lang="en-US" sz="2400" b="1">
                <a:solidFill>
                  <a:srgbClr val="0000FF"/>
                </a:solidFill>
                <a:latin typeface="Calibri" panose="020F0502020204030204" pitchFamily="34" charset="0"/>
              </a:rPr>
              <a:t>Substituting 200 eV for V gives </a:t>
            </a:r>
            <a:r>
              <a:rPr lang="en-US" sz="2400" b="1">
                <a:solidFill>
                  <a:srgbClr val="0000FF"/>
                </a:solidFill>
                <a:latin typeface="Symbol" panose="05050102010706020507" pitchFamily="18" charset="2"/>
              </a:rPr>
              <a:t>l</a:t>
            </a:r>
            <a:r>
              <a:rPr lang="en-US" sz="2400" b="1">
                <a:solidFill>
                  <a:srgbClr val="0000FF"/>
                </a:solidFill>
                <a:latin typeface="Calibri" panose="020F0502020204030204" pitchFamily="34" charset="0"/>
              </a:rPr>
              <a:t> of 0.87 Angstroms</a:t>
            </a:r>
            <a:endParaRPr lang="en-US" sz="2400">
              <a:solidFill>
                <a:srgbClr val="0000FF"/>
              </a:solidFill>
              <a:latin typeface="Calibri" panose="020F0502020204030204" pitchFamily="34" charset="0"/>
            </a:endParaRPr>
          </a:p>
        </p:txBody>
      </p:sp>
      <p:sp>
        <p:nvSpPr>
          <p:cNvPr id="17414" name="Rectangle 149"/>
          <p:cNvSpPr>
            <a:spLocks noChangeArrowheads="1"/>
          </p:cNvSpPr>
          <p:nvPr/>
        </p:nvSpPr>
        <p:spPr bwMode="auto">
          <a:xfrm>
            <a:off x="0" y="1303338"/>
            <a:ext cx="9144000" cy="646112"/>
          </a:xfrm>
          <a:prstGeom prst="rect">
            <a:avLst/>
          </a:prstGeom>
          <a:noFill/>
          <a:ln w="9525" algn="ctr">
            <a:noFill/>
            <a:miter lim="800000"/>
          </a:ln>
        </p:spPr>
        <p:txBody>
          <a:bodyPr lIns="91433" tIns="45716" rIns="91433" bIns="45716">
            <a:spAutoFit/>
          </a:bodyPr>
          <a:lstStyle/>
          <a:p>
            <a:pPr defTabSz="838200"/>
            <a:r>
              <a:rPr lang="en-US">
                <a:solidFill>
                  <a:srgbClr val="0000FF"/>
                </a:solidFill>
                <a:latin typeface="Calibri" panose="020F0502020204030204" pitchFamily="34" charset="0"/>
              </a:rPr>
              <a:t>The equation breaks down when the velocity of the electron approaches the speed of light because a relativistic correction must be made for the value of the mass where:</a:t>
            </a:r>
            <a:endParaRPr lang="en-US">
              <a:solidFill>
                <a:srgbClr val="0000FF"/>
              </a:solidFill>
              <a:latin typeface="Calibri" panose="020F0502020204030204" pitchFamily="34" charset="0"/>
            </a:endParaRPr>
          </a:p>
        </p:txBody>
      </p:sp>
      <p:pic>
        <p:nvPicPr>
          <p:cNvPr id="17415" name="Picture 150"/>
          <p:cNvPicPr>
            <a:picLocks noChangeAspect="1" noChangeArrowheads="1"/>
          </p:cNvPicPr>
          <p:nvPr/>
        </p:nvPicPr>
        <p:blipFill>
          <a:blip r:embed="rId1"/>
          <a:srcRect/>
          <a:stretch>
            <a:fillRect/>
          </a:stretch>
        </p:blipFill>
        <p:spPr bwMode="auto">
          <a:xfrm>
            <a:off x="3171825" y="2062163"/>
            <a:ext cx="1679575" cy="1228725"/>
          </a:xfrm>
          <a:prstGeom prst="rect">
            <a:avLst/>
          </a:prstGeom>
          <a:noFill/>
          <a:ln w="9525">
            <a:noFill/>
            <a:miter lim="800000"/>
            <a:headEnd/>
            <a:tailEnd/>
          </a:ln>
        </p:spPr>
      </p:pic>
      <p:sp>
        <p:nvSpPr>
          <p:cNvPr id="17416" name="Rectangle 152"/>
          <p:cNvSpPr>
            <a:spLocks noChangeArrowheads="1"/>
          </p:cNvSpPr>
          <p:nvPr/>
        </p:nvSpPr>
        <p:spPr bwMode="auto">
          <a:xfrm>
            <a:off x="298450" y="3276600"/>
            <a:ext cx="5464175" cy="369888"/>
          </a:xfrm>
          <a:prstGeom prst="rect">
            <a:avLst/>
          </a:prstGeom>
          <a:noFill/>
          <a:ln w="9525" algn="ctr">
            <a:noFill/>
            <a:miter lim="800000"/>
          </a:ln>
        </p:spPr>
        <p:txBody>
          <a:bodyPr wrap="none" lIns="91433" tIns="45716" rIns="91433" bIns="45716">
            <a:spAutoFit/>
          </a:bodyPr>
          <a:lstStyle/>
          <a:p>
            <a:pPr defTabSz="838200"/>
            <a:r>
              <a:rPr lang="en-US">
                <a:latin typeface="Calibri" panose="020F0502020204030204" pitchFamily="34" charset="0"/>
              </a:rPr>
              <a:t>The relation between λ and </a:t>
            </a:r>
            <a:r>
              <a:rPr lang="en-US" i="1">
                <a:latin typeface="Calibri" panose="020F0502020204030204" pitchFamily="34" charset="0"/>
              </a:rPr>
              <a:t>V </a:t>
            </a:r>
            <a:r>
              <a:rPr lang="en-US">
                <a:latin typeface="Calibri" panose="020F0502020204030204" pitchFamily="34" charset="0"/>
              </a:rPr>
              <a:t>is more correctly given by:</a:t>
            </a:r>
            <a:endParaRPr lang="en-US">
              <a:latin typeface="Calibri" panose="020F0502020204030204" pitchFamily="34" charset="0"/>
            </a:endParaRPr>
          </a:p>
        </p:txBody>
      </p:sp>
      <p:pic>
        <p:nvPicPr>
          <p:cNvPr id="17417" name="Picture 154"/>
          <p:cNvPicPr>
            <a:picLocks noChangeAspect="1" noChangeArrowheads="1"/>
          </p:cNvPicPr>
          <p:nvPr/>
        </p:nvPicPr>
        <p:blipFill>
          <a:blip r:embed="rId2"/>
          <a:srcRect/>
          <a:stretch>
            <a:fillRect/>
          </a:stretch>
        </p:blipFill>
        <p:spPr bwMode="auto">
          <a:xfrm>
            <a:off x="6392863" y="2931319"/>
            <a:ext cx="2243137" cy="690562"/>
          </a:xfrm>
          <a:prstGeom prst="rect">
            <a:avLst/>
          </a:prstGeom>
          <a:noFill/>
          <a:ln w="9525">
            <a:noFill/>
            <a:miter lim="800000"/>
            <a:headEnd/>
            <a:tailEnd/>
          </a:ln>
        </p:spPr>
      </p:pic>
      <p:graphicFrame>
        <p:nvGraphicFramePr>
          <p:cNvPr id="757947" name="Group 187"/>
          <p:cNvGraphicFramePr>
            <a:graphicFrameLocks noGrp="1"/>
          </p:cNvGraphicFramePr>
          <p:nvPr/>
        </p:nvGraphicFramePr>
        <p:xfrm>
          <a:off x="1839913" y="3960813"/>
          <a:ext cx="5671038" cy="2285960"/>
        </p:xfrm>
        <a:graphic>
          <a:graphicData uri="http://schemas.openxmlformats.org/drawingml/2006/table">
            <a:tbl>
              <a:tblPr/>
              <a:tblGrid>
                <a:gridCol w="1485900"/>
                <a:gridCol w="1129812"/>
                <a:gridCol w="2067657"/>
                <a:gridCol w="987669"/>
              </a:tblGrid>
              <a:tr h="4111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1"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a:t>
                      </a:r>
                      <a:endParaRPr kumimoji="0" lang="en-US" sz="2400" b="0" i="0" u="none" strike="noStrike" cap="none" normalizeH="0" baseline="0" dirty="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λ(nm)</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1"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v</a:t>
                      </a: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(10</a:t>
                      </a:r>
                      <a:r>
                        <a:rPr kumimoji="0" lang="en-US" sz="2400" b="0" i="0" u="none" strike="noStrike" cap="none" normalizeH="0" baseline="30000" smtClean="0">
                          <a:ln>
                            <a:noFill/>
                          </a:ln>
                          <a:solidFill>
                            <a:schemeClr val="tx1"/>
                          </a:solidFill>
                          <a:effectLst/>
                          <a:latin typeface="Times New Roman" panose="02020603050405020304" pitchFamily="18" charset="0"/>
                          <a:cs typeface="Times New Roman" panose="02020603050405020304" pitchFamily="18" charset="0"/>
                        </a:rPr>
                        <a:t>-10</a:t>
                      </a: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cm/sec)</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1"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v/c</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95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10,000</a:t>
                      </a:r>
                      <a:endParaRPr kumimoji="0" lang="en-US" sz="2400" b="0" i="0" u="none" strike="noStrike" cap="none" normalizeH="0" baseline="0" dirty="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0.0123</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0.593</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0.195</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50,000</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0.0055</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1.326</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0.414</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95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100,000</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0.0039</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1.875</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0.548</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1,000,000</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0.0012</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5.930</a:t>
                      </a:r>
                      <a:endParaRPr kumimoji="0" lang="en-US" sz="2400" b="0" i="0" u="none" strike="noStrike" cap="none" normalizeH="0" baseline="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0.941</a:t>
                      </a:r>
                      <a:endParaRPr kumimoji="0" lang="en-US" sz="2400" b="0" i="0" u="none" strike="noStrike" cap="none" normalizeH="0" baseline="0" dirty="0" smtClean="0">
                        <a:ln>
                          <a:noFill/>
                        </a:ln>
                        <a:solidFill>
                          <a:schemeClr val="tx1"/>
                        </a:solidFill>
                        <a:effectLst/>
                        <a:latin typeface="Times New Roman" panose="02020603050405020304" pitchFamily="18" charset="0"/>
                      </a:endParaRPr>
                    </a:p>
                  </a:txBody>
                  <a:tcPr marL="84400" marR="8440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p:txBody>
          <a:bodyPr/>
          <a:lstStyle/>
          <a:p>
            <a:pPr defTabSz="838200">
              <a:defRPr/>
            </a:pPr>
            <a:fld id="{36F28FEA-A02A-4FD3-A98C-0435D0DECB70}" type="datetime2">
              <a:rPr lang="en-US"/>
            </a:fld>
            <a:endParaRPr lang="en-US"/>
          </a:p>
        </p:txBody>
      </p:sp>
      <p:sp>
        <p:nvSpPr>
          <p:cNvPr id="46083" name="Slide Number Placeholder 3"/>
          <p:cNvSpPr>
            <a:spLocks noGrp="1"/>
          </p:cNvSpPr>
          <p:nvPr>
            <p:ph type="sldNum" sz="quarter" idx="12"/>
          </p:nvPr>
        </p:nvSpPr>
        <p:spPr/>
        <p:txBody>
          <a:bodyPr/>
          <a:lstStyle/>
          <a:p>
            <a:pPr defTabSz="838200">
              <a:defRPr/>
            </a:pPr>
            <a:fld id="{42D061C2-6E59-4FD9-9212-F91D40CB3E8A}" type="slidenum">
              <a:rPr lang="en-US"/>
            </a:fld>
            <a:endParaRPr lang="en-US"/>
          </a:p>
        </p:txBody>
      </p:sp>
      <p:sp>
        <p:nvSpPr>
          <p:cNvPr id="18436" name="Text Box 8"/>
          <p:cNvSpPr txBox="1">
            <a:spLocks noChangeArrowheads="1"/>
          </p:cNvSpPr>
          <p:nvPr/>
        </p:nvSpPr>
        <p:spPr bwMode="auto">
          <a:xfrm>
            <a:off x="0" y="544513"/>
            <a:ext cx="9144000" cy="830262"/>
          </a:xfrm>
          <a:prstGeom prst="rect">
            <a:avLst/>
          </a:prstGeom>
          <a:noFill/>
          <a:ln w="9525">
            <a:noFill/>
            <a:miter lim="800000"/>
          </a:ln>
        </p:spPr>
        <p:txBody>
          <a:bodyPr lIns="91433" tIns="45716" rIns="91433" bIns="45716">
            <a:spAutoFit/>
          </a:bodyPr>
          <a:lstStyle/>
          <a:p>
            <a:pPr eaLnBrk="0" hangingPunct="0">
              <a:spcBef>
                <a:spcPts val="500"/>
              </a:spcBef>
              <a:spcAft>
                <a:spcPts val="500"/>
              </a:spcAft>
            </a:pPr>
            <a:r>
              <a:rPr lang="en-US" sz="2400" b="1">
                <a:solidFill>
                  <a:srgbClr val="FF0000"/>
                </a:solidFill>
                <a:latin typeface="Calibri" panose="020F0502020204030204" pitchFamily="34" charset="0"/>
              </a:rPr>
              <a:t>But in actuality, most TEMs will only have an actual resolution 2.4 Angstroms at 100KeV and 1.4 Angstroms at 200KeV</a:t>
            </a:r>
            <a:endParaRPr lang="en-US" sz="2400">
              <a:solidFill>
                <a:srgbClr val="FF0000"/>
              </a:solidFill>
              <a:latin typeface="Calibri" panose="020F0502020204030204" pitchFamily="34" charset="0"/>
            </a:endParaRPr>
          </a:p>
        </p:txBody>
      </p:sp>
      <p:sp>
        <p:nvSpPr>
          <p:cNvPr id="18437" name="Rectangle 177"/>
          <p:cNvSpPr>
            <a:spLocks noChangeArrowheads="1"/>
          </p:cNvSpPr>
          <p:nvPr/>
        </p:nvSpPr>
        <p:spPr bwMode="auto">
          <a:xfrm>
            <a:off x="1770063" y="1760538"/>
            <a:ext cx="6380162" cy="3970337"/>
          </a:xfrm>
          <a:prstGeom prst="rect">
            <a:avLst/>
          </a:prstGeom>
          <a:noFill/>
          <a:ln w="9525" algn="ctr">
            <a:noFill/>
            <a:miter lim="800000"/>
          </a:ln>
        </p:spPr>
        <p:txBody>
          <a:bodyPr wrap="none" lIns="91433" tIns="45716" rIns="91433" bIns="45716">
            <a:spAutoFit/>
          </a:bodyPr>
          <a:lstStyle/>
          <a:p>
            <a:pPr marL="495300" indent="-495300" defTabSz="838200">
              <a:buFontTx/>
              <a:buAutoNum type="romanLcPeriod"/>
            </a:pPr>
            <a:r>
              <a:rPr lang="en-US" sz="2800">
                <a:latin typeface="Calibri" panose="020F0502020204030204" pitchFamily="34" charset="0"/>
              </a:rPr>
              <a:t>Contamination</a:t>
            </a:r>
            <a:endParaRPr lang="en-US" sz="2800">
              <a:latin typeface="Calibri" panose="020F0502020204030204" pitchFamily="34" charset="0"/>
            </a:endParaRPr>
          </a:p>
          <a:p>
            <a:pPr marL="495300" indent="-495300" defTabSz="838200">
              <a:buFontTx/>
              <a:buAutoNum type="romanLcPeriod"/>
            </a:pPr>
            <a:r>
              <a:rPr lang="en-US" sz="2800">
                <a:latin typeface="Calibri" panose="020F0502020204030204" pitchFamily="34" charset="0"/>
              </a:rPr>
              <a:t>Spherical aberration of lenses</a:t>
            </a:r>
            <a:endParaRPr lang="en-US" sz="2800">
              <a:latin typeface="Calibri" panose="020F0502020204030204" pitchFamily="34" charset="0"/>
            </a:endParaRPr>
          </a:p>
          <a:p>
            <a:pPr marL="495300" indent="-495300" defTabSz="838200">
              <a:buFontTx/>
              <a:buAutoNum type="romanLcPeriod"/>
            </a:pPr>
            <a:r>
              <a:rPr lang="en-US" sz="2800">
                <a:latin typeface="Calibri" panose="020F0502020204030204" pitchFamily="34" charset="0"/>
              </a:rPr>
              <a:t>Image drift and mechanical instabilities</a:t>
            </a:r>
            <a:endParaRPr lang="en-US" sz="2800">
              <a:latin typeface="Calibri" panose="020F0502020204030204" pitchFamily="34" charset="0"/>
            </a:endParaRPr>
          </a:p>
          <a:p>
            <a:pPr marL="495300" indent="-495300" defTabSz="838200">
              <a:buFontTx/>
              <a:buAutoNum type="romanLcPeriod"/>
            </a:pPr>
            <a:r>
              <a:rPr lang="en-US" sz="2800">
                <a:latin typeface="Calibri" panose="020F0502020204030204" pitchFamily="34" charset="0"/>
              </a:rPr>
              <a:t>Electrical and magnetic instabilities</a:t>
            </a:r>
            <a:endParaRPr lang="en-US" sz="2800">
              <a:latin typeface="Calibri" panose="020F0502020204030204" pitchFamily="34" charset="0"/>
            </a:endParaRPr>
          </a:p>
          <a:p>
            <a:pPr marL="495300" indent="-495300" defTabSz="838200">
              <a:buFontTx/>
              <a:buAutoNum type="romanLcPeriod"/>
            </a:pPr>
            <a:r>
              <a:rPr lang="en-US" sz="2800">
                <a:latin typeface="Calibri" panose="020F0502020204030204" pitchFamily="34" charset="0"/>
              </a:rPr>
              <a:t>Image astigmatism</a:t>
            </a:r>
            <a:endParaRPr lang="en-US" sz="2800">
              <a:latin typeface="Calibri" panose="020F0502020204030204" pitchFamily="34" charset="0"/>
            </a:endParaRPr>
          </a:p>
          <a:p>
            <a:pPr marL="495300" indent="-495300" defTabSz="838200">
              <a:buFontTx/>
              <a:buAutoNum type="romanLcPeriod"/>
            </a:pPr>
            <a:r>
              <a:rPr lang="en-US" sz="2800">
                <a:latin typeface="Calibri" panose="020F0502020204030204" pitchFamily="34" charset="0"/>
              </a:rPr>
              <a:t>Focal drift</a:t>
            </a:r>
            <a:endParaRPr lang="en-US" sz="2800">
              <a:latin typeface="Calibri" panose="020F0502020204030204" pitchFamily="34" charset="0"/>
            </a:endParaRPr>
          </a:p>
          <a:p>
            <a:pPr marL="495300" indent="-495300" defTabSz="838200">
              <a:buFontTx/>
              <a:buAutoNum type="romanLcPeriod"/>
            </a:pPr>
            <a:r>
              <a:rPr lang="en-US" sz="2800">
                <a:latin typeface="Calibri" panose="020F0502020204030204" pitchFamily="34" charset="0"/>
              </a:rPr>
              <a:t>Chromatic aberration</a:t>
            </a:r>
            <a:endParaRPr lang="en-US" sz="2800">
              <a:latin typeface="Calibri" panose="020F0502020204030204" pitchFamily="34" charset="0"/>
            </a:endParaRPr>
          </a:p>
          <a:p>
            <a:pPr marL="495300" indent="-495300" defTabSz="838200">
              <a:buFontTx/>
              <a:buAutoNum type="romanLcPeriod"/>
            </a:pPr>
            <a:r>
              <a:rPr lang="en-US" sz="2800">
                <a:latin typeface="Calibri" panose="020F0502020204030204" pitchFamily="34" charset="0"/>
              </a:rPr>
              <a:t>Beam divergence</a:t>
            </a:r>
            <a:endParaRPr lang="en-US" sz="2800">
              <a:latin typeface="Calibri" panose="020F0502020204030204" pitchFamily="34" charset="0"/>
            </a:endParaRPr>
          </a:p>
          <a:p>
            <a:pPr marL="495300" indent="-495300" defTabSz="838200">
              <a:buFontTx/>
              <a:buAutoNum type="romanLcPeriod"/>
            </a:pPr>
            <a:endParaRPr lang="en-US" sz="2800">
              <a:latin typeface="Calibri" panose="020F0502020204030204" pitchFamily="34" charset="0"/>
            </a:endParaRPr>
          </a:p>
        </p:txBody>
      </p:sp>
      <p:sp>
        <p:nvSpPr>
          <p:cNvPr id="18438" name="Rectangle 184"/>
          <p:cNvSpPr>
            <a:spLocks noChangeArrowheads="1"/>
          </p:cNvSpPr>
          <p:nvPr/>
        </p:nvSpPr>
        <p:spPr bwMode="auto">
          <a:xfrm>
            <a:off x="-401638" y="7148513"/>
            <a:ext cx="8145463" cy="369887"/>
          </a:xfrm>
          <a:prstGeom prst="rect">
            <a:avLst/>
          </a:prstGeom>
          <a:noFill/>
          <a:ln w="9525" algn="ctr">
            <a:noFill/>
            <a:miter lim="800000"/>
          </a:ln>
        </p:spPr>
        <p:txBody>
          <a:bodyPr lIns="91433" tIns="45716" rIns="91433" bIns="45716">
            <a:spAutoFit/>
          </a:bodyPr>
          <a:lstStyle/>
          <a:p>
            <a:pPr defTabSz="838200"/>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Date Placeholder 1"/>
          <p:cNvSpPr>
            <a:spLocks noGrp="1"/>
          </p:cNvSpPr>
          <p:nvPr>
            <p:ph type="dt" sz="quarter" idx="10"/>
          </p:nvPr>
        </p:nvSpPr>
        <p:spPr>
          <a:noFill/>
        </p:spPr>
        <p:txBody>
          <a:bodyPr/>
          <a:lstStyle/>
          <a:p>
            <a:fld id="{D218D809-D0E8-4B69-8482-F2AB3772B1BB}" type="datetime2">
              <a:rPr lang="en-US" smtClean="0"/>
            </a:fld>
            <a:endParaRPr lang="en-US" smtClean="0"/>
          </a:p>
        </p:txBody>
      </p:sp>
      <p:sp>
        <p:nvSpPr>
          <p:cNvPr id="110595" name="Slide Number Placeholder 3"/>
          <p:cNvSpPr>
            <a:spLocks noGrp="1"/>
          </p:cNvSpPr>
          <p:nvPr>
            <p:ph type="sldNum" sz="quarter" idx="12"/>
          </p:nvPr>
        </p:nvSpPr>
        <p:spPr>
          <a:noFill/>
        </p:spPr>
        <p:txBody>
          <a:bodyPr/>
          <a:lstStyle/>
          <a:p>
            <a:fld id="{73E6497A-06A3-458D-948C-E03D1D3D7562}" type="slidenum">
              <a:rPr lang="en-US" smtClean="0"/>
            </a:fld>
            <a:endParaRPr lang="en-US" smtClean="0"/>
          </a:p>
        </p:txBody>
      </p:sp>
      <p:sp>
        <p:nvSpPr>
          <p:cNvPr id="110596" name="Rectangle 6"/>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US"/>
          </a:p>
        </p:txBody>
      </p:sp>
      <p:sp>
        <p:nvSpPr>
          <p:cNvPr id="110597" name="TextBox 3"/>
          <p:cNvSpPr txBox="1">
            <a:spLocks noChangeArrowheads="1"/>
          </p:cNvSpPr>
          <p:nvPr/>
        </p:nvSpPr>
        <p:spPr bwMode="auto">
          <a:xfrm>
            <a:off x="1828800" y="-76200"/>
            <a:ext cx="6372257"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110598" name="Rectangle 4"/>
          <p:cNvSpPr>
            <a:spLocks noChangeArrowheads="1"/>
          </p:cNvSpPr>
          <p:nvPr/>
        </p:nvSpPr>
        <p:spPr bwMode="auto">
          <a:xfrm>
            <a:off x="-23446" y="685800"/>
            <a:ext cx="4290646" cy="1600438"/>
          </a:xfrm>
          <a:prstGeom prst="rect">
            <a:avLst/>
          </a:prstGeom>
          <a:noFill/>
          <a:ln w="9525">
            <a:noFill/>
            <a:miter lim="800000"/>
          </a:ln>
        </p:spPr>
        <p:txBody>
          <a:bodyPr>
            <a:spAutoFit/>
          </a:bodyPr>
          <a:lstStyle/>
          <a:p>
            <a:pPr algn="l"/>
            <a:r>
              <a:rPr lang="en-US" sz="1400" dirty="0"/>
              <a:t>1. Nanotechnology in upward motion: next future of science and technology is nanotechnology</a:t>
            </a:r>
            <a:endParaRPr lang="en-US" sz="1400" dirty="0"/>
          </a:p>
          <a:p>
            <a:pPr algn="l"/>
            <a:r>
              <a:rPr lang="en-US" sz="1400" dirty="0"/>
              <a:t>2. Constructive - Destructive interference by thin films</a:t>
            </a:r>
            <a:endParaRPr lang="en-US" sz="1400" dirty="0"/>
          </a:p>
          <a:p>
            <a:pPr algn="l"/>
            <a:r>
              <a:rPr lang="en-US" sz="1400" dirty="0"/>
              <a:t>3. Non-Reflective Surfaces</a:t>
            </a:r>
            <a:endParaRPr lang="en-US" sz="1400" dirty="0"/>
          </a:p>
          <a:p>
            <a:pPr algn="l"/>
            <a:r>
              <a:rPr lang="en-US" sz="1400" dirty="0"/>
              <a:t>4. Super-Hydro-</a:t>
            </a:r>
            <a:r>
              <a:rPr lang="en-US" sz="1400" dirty="0" err="1"/>
              <a:t>Phobicity</a:t>
            </a:r>
            <a:endParaRPr lang="en-US" sz="1400" dirty="0"/>
          </a:p>
          <a:p>
            <a:pPr algn="l"/>
            <a:r>
              <a:rPr lang="en-US" sz="1400" dirty="0"/>
              <a:t>5. Self-Cleaning</a:t>
            </a:r>
            <a:endParaRPr lang="en-US" sz="1400" dirty="0"/>
          </a:p>
        </p:txBody>
      </p:sp>
      <p:sp>
        <p:nvSpPr>
          <p:cNvPr id="110599" name="TextBox 5"/>
          <p:cNvSpPr txBox="1">
            <a:spLocks noChangeArrowheads="1"/>
          </p:cNvSpPr>
          <p:nvPr/>
        </p:nvSpPr>
        <p:spPr bwMode="auto">
          <a:xfrm>
            <a:off x="4140707" y="604897"/>
            <a:ext cx="5003293" cy="1815882"/>
          </a:xfrm>
          <a:prstGeom prst="rect">
            <a:avLst/>
          </a:prstGeom>
          <a:noFill/>
          <a:ln w="9525">
            <a:noFill/>
            <a:miter lim="800000"/>
          </a:ln>
        </p:spPr>
        <p:txBody>
          <a:bodyPr wrap="none">
            <a:spAutoFit/>
          </a:bodyPr>
          <a:lstStyle/>
          <a:p>
            <a:pPr marL="742950" indent="-742950" algn="l">
              <a:buFontTx/>
              <a:buAutoNum type="arabicPeriod"/>
            </a:pPr>
            <a:r>
              <a:rPr lang="en-US" sz="1400" dirty="0" err="1">
                <a:solidFill>
                  <a:srgbClr val="FF0000"/>
                </a:solidFill>
              </a:rPr>
              <a:t>Nano</a:t>
            </a:r>
            <a:r>
              <a:rPr lang="en-US" sz="1400" dirty="0">
                <a:solidFill>
                  <a:srgbClr val="FF0000"/>
                </a:solidFill>
              </a:rPr>
              <a:t> in </a:t>
            </a:r>
            <a:r>
              <a:rPr lang="en-US" sz="1400" dirty="0" err="1">
                <a:solidFill>
                  <a:srgbClr val="FF0000"/>
                </a:solidFill>
              </a:rPr>
              <a:t>Histroy</a:t>
            </a:r>
            <a:endParaRPr lang="en-US" sz="1400" dirty="0">
              <a:solidFill>
                <a:srgbClr val="FF0000"/>
              </a:solidFill>
            </a:endParaRPr>
          </a:p>
          <a:p>
            <a:pPr marL="742950" indent="-742950" algn="l">
              <a:buFontTx/>
              <a:buAutoNum type="arabicPeriod"/>
            </a:pPr>
            <a:r>
              <a:rPr lang="en-US" sz="1400" dirty="0">
                <a:solidFill>
                  <a:srgbClr val="FF0000"/>
                </a:solidFill>
              </a:rPr>
              <a:t>The Localized Surface Plasmon Resonance</a:t>
            </a:r>
            <a:endParaRPr lang="en-US" sz="1400" dirty="0">
              <a:solidFill>
                <a:srgbClr val="FF0000"/>
              </a:solidFill>
            </a:endParaRPr>
          </a:p>
          <a:p>
            <a:pPr marL="742950" indent="-742950" algn="l">
              <a:buFontTx/>
              <a:buAutoNum type="arabicPeriod"/>
            </a:pPr>
            <a:r>
              <a:rPr lang="en-US" sz="1400" dirty="0">
                <a:solidFill>
                  <a:srgbClr val="FF0000"/>
                </a:solidFill>
              </a:rPr>
              <a:t>DICHROISM</a:t>
            </a:r>
            <a:endParaRPr lang="en-US" sz="1400" dirty="0">
              <a:solidFill>
                <a:srgbClr val="FF0000"/>
              </a:solidFill>
            </a:endParaRPr>
          </a:p>
          <a:p>
            <a:pPr marL="742950" indent="-742950" algn="l">
              <a:buFontTx/>
              <a:buAutoNum type="arabicPeriod"/>
            </a:pPr>
            <a:r>
              <a:rPr lang="en-US" sz="1400" dirty="0">
                <a:solidFill>
                  <a:srgbClr val="FF0000"/>
                </a:solidFill>
              </a:rPr>
              <a:t>Development of </a:t>
            </a:r>
            <a:r>
              <a:rPr lang="en-US" sz="1400" dirty="0" err="1">
                <a:solidFill>
                  <a:srgbClr val="FF0000"/>
                </a:solidFill>
              </a:rPr>
              <a:t>nanoscience</a:t>
            </a:r>
            <a:r>
              <a:rPr lang="en-US" sz="1400" dirty="0">
                <a:solidFill>
                  <a:srgbClr val="FF0000"/>
                </a:solidFill>
              </a:rPr>
              <a:t> and technology</a:t>
            </a:r>
            <a:endParaRPr lang="en-US" sz="1400" dirty="0">
              <a:solidFill>
                <a:srgbClr val="FF0000"/>
              </a:solidFill>
            </a:endParaRPr>
          </a:p>
          <a:p>
            <a:pPr marL="742950" indent="-742950" algn="l">
              <a:buFontTx/>
              <a:buAutoNum type="arabicPeriod"/>
            </a:pPr>
            <a:r>
              <a:rPr lang="en-US" sz="1400" dirty="0">
                <a:solidFill>
                  <a:srgbClr val="FF0000"/>
                </a:solidFill>
              </a:rPr>
              <a:t>Diversity of </a:t>
            </a:r>
            <a:r>
              <a:rPr lang="en-US" sz="1400" dirty="0" err="1">
                <a:solidFill>
                  <a:srgbClr val="FF0000"/>
                </a:solidFill>
              </a:rPr>
              <a:t>nano</a:t>
            </a:r>
            <a:r>
              <a:rPr lang="en-US" sz="1400" dirty="0">
                <a:solidFill>
                  <a:srgbClr val="FF0000"/>
                </a:solidFill>
              </a:rPr>
              <a:t> field</a:t>
            </a:r>
            <a:endParaRPr lang="en-US" sz="1400" dirty="0">
              <a:solidFill>
                <a:srgbClr val="FF0000"/>
              </a:solidFill>
            </a:endParaRPr>
          </a:p>
          <a:p>
            <a:pPr marL="742950" indent="-742950" algn="l">
              <a:buFontTx/>
              <a:buAutoNum type="arabicPeriod"/>
            </a:pPr>
            <a:r>
              <a:rPr lang="en-US" sz="1400" dirty="0">
                <a:solidFill>
                  <a:srgbClr val="FF0000"/>
                </a:solidFill>
              </a:rPr>
              <a:t>Surface to volume atoms of </a:t>
            </a:r>
            <a:r>
              <a:rPr lang="en-US" sz="1400" dirty="0" err="1">
                <a:solidFill>
                  <a:srgbClr val="FF0000"/>
                </a:solidFill>
              </a:rPr>
              <a:t>Cuboctahedral</a:t>
            </a:r>
            <a:r>
              <a:rPr lang="en-US" sz="1400" dirty="0">
                <a:solidFill>
                  <a:srgbClr val="FF0000"/>
                </a:solidFill>
              </a:rPr>
              <a:t> system</a:t>
            </a:r>
            <a:endParaRPr lang="en-US" sz="1400" dirty="0">
              <a:solidFill>
                <a:srgbClr val="FF0000"/>
              </a:solidFill>
            </a:endParaRPr>
          </a:p>
          <a:p>
            <a:pPr marL="742950" indent="-742950" algn="l">
              <a:buFontTx/>
              <a:buAutoNum type="arabicPeriod"/>
            </a:pPr>
            <a:r>
              <a:rPr lang="en-US" sz="1400" dirty="0">
                <a:solidFill>
                  <a:srgbClr val="FF0000"/>
                </a:solidFill>
              </a:rPr>
              <a:t>M(K) = (1/3)*(10K</a:t>
            </a:r>
            <a:r>
              <a:rPr lang="en-US" sz="1400" baseline="30000" dirty="0">
                <a:solidFill>
                  <a:srgbClr val="FF0000"/>
                </a:solidFill>
              </a:rPr>
              <a:t>3</a:t>
            </a:r>
            <a:r>
              <a:rPr lang="en-US" sz="1400" dirty="0">
                <a:solidFill>
                  <a:srgbClr val="FF0000"/>
                </a:solidFill>
              </a:rPr>
              <a:t>+15K</a:t>
            </a:r>
            <a:r>
              <a:rPr lang="en-US" sz="1400" baseline="30000" dirty="0">
                <a:solidFill>
                  <a:srgbClr val="FF0000"/>
                </a:solidFill>
              </a:rPr>
              <a:t>2</a:t>
            </a:r>
            <a:r>
              <a:rPr lang="en-US" sz="1400" dirty="0">
                <a:solidFill>
                  <a:srgbClr val="FF0000"/>
                </a:solidFill>
              </a:rPr>
              <a:t>+11K+3), K = No. of shell</a:t>
            </a:r>
            <a:endParaRPr lang="en-US" sz="1400" dirty="0">
              <a:solidFill>
                <a:srgbClr val="FF0000"/>
              </a:solidFill>
            </a:endParaRPr>
          </a:p>
          <a:p>
            <a:pPr marL="742950" indent="-742950" algn="l"/>
            <a:r>
              <a:rPr lang="en-US" sz="1400" dirty="0">
                <a:solidFill>
                  <a:srgbClr val="FF0000"/>
                </a:solidFill>
              </a:rPr>
              <a:t>	N</a:t>
            </a:r>
            <a:r>
              <a:rPr lang="en-US" sz="1400" baseline="-25000" dirty="0">
                <a:solidFill>
                  <a:srgbClr val="FF0000"/>
                </a:solidFill>
              </a:rPr>
              <a:t>K</a:t>
            </a:r>
            <a:r>
              <a:rPr lang="en-US" sz="1400" dirty="0">
                <a:solidFill>
                  <a:srgbClr val="FF0000"/>
                </a:solidFill>
              </a:rPr>
              <a:t> =10K</a:t>
            </a:r>
            <a:r>
              <a:rPr lang="en-US" sz="1400" baseline="30000" dirty="0">
                <a:solidFill>
                  <a:srgbClr val="FF0000"/>
                </a:solidFill>
              </a:rPr>
              <a:t>2</a:t>
            </a:r>
            <a:r>
              <a:rPr lang="en-US" sz="1400" dirty="0">
                <a:solidFill>
                  <a:srgbClr val="FF0000"/>
                </a:solidFill>
              </a:rPr>
              <a:t> + 2, Every shell contains number of  shell</a:t>
            </a:r>
            <a:endParaRPr lang="en-US" sz="1400" dirty="0">
              <a:solidFill>
                <a:srgbClr val="FF0000"/>
              </a:solidFill>
            </a:endParaRPr>
          </a:p>
        </p:txBody>
      </p:sp>
      <p:sp>
        <p:nvSpPr>
          <p:cNvPr id="110600" name="TextBox 12"/>
          <p:cNvSpPr txBox="1">
            <a:spLocks noChangeArrowheads="1"/>
          </p:cNvSpPr>
          <p:nvPr/>
        </p:nvSpPr>
        <p:spPr bwMode="auto">
          <a:xfrm>
            <a:off x="5627077" y="2819400"/>
            <a:ext cx="1826141" cy="400110"/>
          </a:xfrm>
          <a:prstGeom prst="rect">
            <a:avLst/>
          </a:prstGeom>
          <a:noFill/>
          <a:ln w="9525">
            <a:noFill/>
            <a:miter lim="800000"/>
          </a:ln>
        </p:spPr>
        <p:txBody>
          <a:bodyPr wrap="none">
            <a:spAutoFit/>
          </a:bodyPr>
          <a:lstStyle/>
          <a:p>
            <a:r>
              <a:rPr lang="en-US" sz="2000" b="1" dirty="0">
                <a:solidFill>
                  <a:srgbClr val="0000CC"/>
                </a:solidFill>
              </a:rPr>
              <a:t>SIZE EFFECT</a:t>
            </a:r>
            <a:endParaRPr lang="en-US" sz="2000" b="1" dirty="0">
              <a:solidFill>
                <a:srgbClr val="0000CC"/>
              </a:solidFill>
            </a:endParaRPr>
          </a:p>
        </p:txBody>
      </p:sp>
      <p:sp>
        <p:nvSpPr>
          <p:cNvPr id="110601" name="TextBox 13"/>
          <p:cNvSpPr txBox="1">
            <a:spLocks noChangeArrowheads="1"/>
          </p:cNvSpPr>
          <p:nvPr/>
        </p:nvSpPr>
        <p:spPr bwMode="auto">
          <a:xfrm>
            <a:off x="281354" y="2971801"/>
            <a:ext cx="2315890" cy="461665"/>
          </a:xfrm>
          <a:prstGeom prst="rect">
            <a:avLst/>
          </a:prstGeom>
          <a:noFill/>
          <a:ln w="9525">
            <a:noFill/>
            <a:miter lim="800000"/>
          </a:ln>
        </p:spPr>
        <p:txBody>
          <a:bodyPr wrap="none">
            <a:spAutoFit/>
          </a:bodyPr>
          <a:lstStyle/>
          <a:p>
            <a:r>
              <a:rPr lang="en-US" sz="2400"/>
              <a:t>Quantum Effect</a:t>
            </a:r>
            <a:endParaRPr lang="en-US" sz="2400"/>
          </a:p>
        </p:txBody>
      </p:sp>
      <p:sp>
        <p:nvSpPr>
          <p:cNvPr id="110603" name="TextBox 15"/>
          <p:cNvSpPr txBox="1">
            <a:spLocks noChangeArrowheads="1"/>
          </p:cNvSpPr>
          <p:nvPr/>
        </p:nvSpPr>
        <p:spPr bwMode="auto">
          <a:xfrm>
            <a:off x="152400" y="3352800"/>
            <a:ext cx="4901663" cy="584775"/>
          </a:xfrm>
          <a:prstGeom prst="rect">
            <a:avLst/>
          </a:prstGeom>
          <a:noFill/>
          <a:ln w="9525">
            <a:noFill/>
            <a:miter lim="800000"/>
          </a:ln>
        </p:spPr>
        <p:txBody>
          <a:bodyPr wrap="none">
            <a:spAutoFit/>
          </a:bodyPr>
          <a:lstStyle/>
          <a:p>
            <a:r>
              <a:rPr lang="en-US" sz="1600" dirty="0"/>
              <a:t>To-Down Method of Preparation</a:t>
            </a:r>
            <a:endParaRPr lang="en-US" sz="1600" dirty="0"/>
          </a:p>
          <a:p>
            <a:r>
              <a:rPr lang="en-US" sz="1600" dirty="0"/>
              <a:t>Ball mill, Thermal, Arc discharge, Laser ablation etc.</a:t>
            </a:r>
            <a:endParaRPr lang="en-US" sz="1600" dirty="0"/>
          </a:p>
        </p:txBody>
      </p:sp>
      <p:sp>
        <p:nvSpPr>
          <p:cNvPr id="12" name="TextBox 11"/>
          <p:cNvSpPr txBox="1"/>
          <p:nvPr/>
        </p:nvSpPr>
        <p:spPr>
          <a:xfrm>
            <a:off x="152400" y="3962400"/>
            <a:ext cx="2667718" cy="338554"/>
          </a:xfrm>
          <a:prstGeom prst="rect">
            <a:avLst/>
          </a:prstGeom>
          <a:noFill/>
        </p:spPr>
        <p:txBody>
          <a:bodyPr wrap="none" rtlCol="0">
            <a:spAutoFit/>
          </a:bodyPr>
          <a:lstStyle/>
          <a:p>
            <a:r>
              <a:rPr lang="en-US" sz="1600" dirty="0" smtClean="0">
                <a:solidFill>
                  <a:srgbClr val="002060"/>
                </a:solidFill>
                <a:cs typeface="Simplified Arabic Fixed" pitchFamily="49" charset="-78"/>
              </a:rPr>
              <a:t>LITHOGRAPHIC METHOD</a:t>
            </a:r>
            <a:endParaRPr lang="en-US" sz="1600" dirty="0">
              <a:solidFill>
                <a:srgbClr val="002060"/>
              </a:solidFill>
              <a:cs typeface="Simplified Arabic Fixed" pitchFamily="49" charset="-78"/>
            </a:endParaRPr>
          </a:p>
        </p:txBody>
      </p:sp>
      <p:sp>
        <p:nvSpPr>
          <p:cNvPr id="13" name="TextBox 12"/>
          <p:cNvSpPr txBox="1"/>
          <p:nvPr/>
        </p:nvSpPr>
        <p:spPr>
          <a:xfrm>
            <a:off x="228600" y="4267200"/>
            <a:ext cx="2142574" cy="369332"/>
          </a:xfrm>
          <a:prstGeom prst="rect">
            <a:avLst/>
          </a:prstGeom>
          <a:noFill/>
        </p:spPr>
        <p:txBody>
          <a:bodyPr wrap="none" rtlCol="0">
            <a:spAutoFit/>
          </a:bodyPr>
          <a:lstStyle/>
          <a:p>
            <a:r>
              <a:rPr lang="en-US" dirty="0" smtClean="0"/>
              <a:t>Bottom-UP method</a:t>
            </a:r>
            <a:endParaRPr lang="en-US" dirty="0"/>
          </a:p>
        </p:txBody>
      </p:sp>
      <p:sp>
        <p:nvSpPr>
          <p:cNvPr id="14" name="TextBox 13"/>
          <p:cNvSpPr txBox="1"/>
          <p:nvPr/>
        </p:nvSpPr>
        <p:spPr>
          <a:xfrm>
            <a:off x="1295400" y="5257800"/>
            <a:ext cx="7130991" cy="523220"/>
          </a:xfrm>
          <a:prstGeom prst="rect">
            <a:avLst/>
          </a:prstGeom>
          <a:noFill/>
        </p:spPr>
        <p:txBody>
          <a:bodyPr wrap="none" rtlCol="0">
            <a:spAutoFit/>
          </a:bodyPr>
          <a:lstStyle/>
          <a:p>
            <a:r>
              <a:rPr lang="en-US" sz="2800" b="1" dirty="0" smtClean="0">
                <a:solidFill>
                  <a:srgbClr val="00B050"/>
                </a:solidFill>
              </a:rPr>
              <a:t>HOW TO REALIZE THE NANOPARTICLE </a:t>
            </a:r>
            <a:endParaRPr lang="en-US" sz="2800" b="1" dirty="0">
              <a:solidFill>
                <a:srgbClr val="00B050"/>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1"/>
          <p:cNvSpPr>
            <a:spLocks noGrp="1"/>
          </p:cNvSpPr>
          <p:nvPr>
            <p:ph type="dt" sz="quarter" idx="10"/>
          </p:nvPr>
        </p:nvSpPr>
        <p:spPr/>
        <p:txBody>
          <a:bodyPr/>
          <a:lstStyle/>
          <a:p>
            <a:pPr defTabSz="838200">
              <a:defRPr/>
            </a:pPr>
            <a:fld id="{30782065-182E-43EF-AFD6-BA69D1482E61}" type="datetime2">
              <a:rPr lang="en-US"/>
            </a:fld>
            <a:endParaRPr lang="en-US"/>
          </a:p>
        </p:txBody>
      </p:sp>
      <p:sp>
        <p:nvSpPr>
          <p:cNvPr id="47107" name="Slide Number Placeholder 3"/>
          <p:cNvSpPr>
            <a:spLocks noGrp="1"/>
          </p:cNvSpPr>
          <p:nvPr>
            <p:ph type="sldNum" sz="quarter" idx="12"/>
          </p:nvPr>
        </p:nvSpPr>
        <p:spPr/>
        <p:txBody>
          <a:bodyPr/>
          <a:lstStyle/>
          <a:p>
            <a:pPr defTabSz="838200">
              <a:defRPr/>
            </a:pPr>
            <a:fld id="{8316CB40-5705-4B55-A9C4-7C50D8186533}" type="slidenum">
              <a:rPr lang="en-US"/>
            </a:fld>
            <a:endParaRPr lang="en-US"/>
          </a:p>
        </p:txBody>
      </p:sp>
      <p:sp>
        <p:nvSpPr>
          <p:cNvPr id="19460"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19461" name="Rectangle 10"/>
          <p:cNvSpPr>
            <a:spLocks noChangeArrowheads="1"/>
          </p:cNvSpPr>
          <p:nvPr/>
        </p:nvSpPr>
        <p:spPr bwMode="auto">
          <a:xfrm>
            <a:off x="1628775" y="544513"/>
            <a:ext cx="7007225" cy="519112"/>
          </a:xfrm>
          <a:prstGeom prst="rect">
            <a:avLst/>
          </a:prstGeom>
          <a:noFill/>
          <a:ln w="9525" algn="ctr">
            <a:noFill/>
            <a:miter lim="800000"/>
          </a:ln>
        </p:spPr>
        <p:txBody>
          <a:bodyPr lIns="91433" tIns="45716" rIns="91433" bIns="45716">
            <a:spAutoFit/>
          </a:bodyPr>
          <a:lstStyle/>
          <a:p>
            <a:pPr defTabSz="838200"/>
            <a:r>
              <a:rPr lang="en-US" sz="2800" b="1">
                <a:solidFill>
                  <a:srgbClr val="FF0000"/>
                </a:solidFill>
                <a:latin typeface="Calibri" panose="020F0502020204030204" pitchFamily="34" charset="0"/>
              </a:rPr>
              <a:t>Interaction between electrons and specimen</a:t>
            </a:r>
            <a:endParaRPr lang="en-US" sz="2800" b="1">
              <a:solidFill>
                <a:srgbClr val="FF0000"/>
              </a:solidFill>
              <a:latin typeface="Calibri" panose="020F0502020204030204" pitchFamily="34" charset="0"/>
            </a:endParaRPr>
          </a:p>
        </p:txBody>
      </p:sp>
      <p:sp>
        <p:nvSpPr>
          <p:cNvPr id="19462" name="Rectangle 13"/>
          <p:cNvSpPr>
            <a:spLocks noChangeArrowheads="1"/>
          </p:cNvSpPr>
          <p:nvPr/>
        </p:nvSpPr>
        <p:spPr bwMode="auto">
          <a:xfrm>
            <a:off x="438150" y="5554663"/>
            <a:ext cx="8126413" cy="646112"/>
          </a:xfrm>
          <a:prstGeom prst="rect">
            <a:avLst/>
          </a:prstGeom>
          <a:noFill/>
          <a:ln w="9525" algn="ctr">
            <a:noFill/>
            <a:miter lim="800000"/>
          </a:ln>
        </p:spPr>
        <p:txBody>
          <a:bodyPr lIns="91433" tIns="45716" rIns="91433" bIns="45716">
            <a:spAutoFit/>
          </a:bodyPr>
          <a:lstStyle/>
          <a:p>
            <a:pPr defTabSz="838200"/>
            <a:r>
              <a:rPr lang="en-US">
                <a:latin typeface="Calibri" panose="020F0502020204030204" pitchFamily="34" charset="0"/>
              </a:rPr>
              <a:t>The interaction generates a lot of signals which can be used in scanning electron microscopy (SEM) and transmission electron microscopy (TEM)</a:t>
            </a:r>
            <a:endParaRPr lang="en-US">
              <a:latin typeface="Calibri" panose="020F0502020204030204" pitchFamily="34" charset="0"/>
            </a:endParaRPr>
          </a:p>
        </p:txBody>
      </p:sp>
      <p:pic>
        <p:nvPicPr>
          <p:cNvPr id="19463" name="Picture 14"/>
          <p:cNvPicPr>
            <a:picLocks noChangeAspect="1" noChangeArrowheads="1"/>
          </p:cNvPicPr>
          <p:nvPr/>
        </p:nvPicPr>
        <p:blipFill>
          <a:blip r:embed="rId1"/>
          <a:srcRect/>
          <a:stretch>
            <a:fillRect/>
          </a:stretch>
        </p:blipFill>
        <p:spPr bwMode="auto">
          <a:xfrm>
            <a:off x="1770063" y="1303338"/>
            <a:ext cx="5745162" cy="3959225"/>
          </a:xfrm>
          <a:prstGeom prst="rect">
            <a:avLst/>
          </a:prstGeom>
          <a:noFill/>
          <a:ln w="9525">
            <a:noFill/>
            <a:miter lim="800000"/>
            <a:headEnd/>
            <a:tailEnd/>
          </a:ln>
        </p:spPr>
      </p:pic>
      <p:pic>
        <p:nvPicPr>
          <p:cNvPr id="19464" name="Picture 15"/>
          <p:cNvPicPr>
            <a:picLocks noChangeAspect="1" noChangeArrowheads="1"/>
          </p:cNvPicPr>
          <p:nvPr/>
        </p:nvPicPr>
        <p:blipFill>
          <a:blip r:embed="rId2"/>
          <a:srcRect/>
          <a:stretch>
            <a:fillRect/>
          </a:stretch>
        </p:blipFill>
        <p:spPr bwMode="auto">
          <a:xfrm>
            <a:off x="649288" y="1228725"/>
            <a:ext cx="887412" cy="431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1"/>
          <p:cNvSpPr>
            <a:spLocks noGrp="1"/>
          </p:cNvSpPr>
          <p:nvPr>
            <p:ph type="dt" sz="quarter" idx="10"/>
          </p:nvPr>
        </p:nvSpPr>
        <p:spPr/>
        <p:txBody>
          <a:bodyPr/>
          <a:lstStyle/>
          <a:p>
            <a:pPr defTabSz="838200">
              <a:defRPr/>
            </a:pPr>
            <a:fld id="{AEFF90DE-D642-4635-8C23-04F17A3C819D}" type="datetime2">
              <a:rPr lang="en-US"/>
            </a:fld>
            <a:endParaRPr lang="en-US"/>
          </a:p>
        </p:txBody>
      </p:sp>
      <p:sp>
        <p:nvSpPr>
          <p:cNvPr id="48131" name="Slide Number Placeholder 3"/>
          <p:cNvSpPr>
            <a:spLocks noGrp="1"/>
          </p:cNvSpPr>
          <p:nvPr>
            <p:ph type="sldNum" sz="quarter" idx="12"/>
          </p:nvPr>
        </p:nvSpPr>
        <p:spPr/>
        <p:txBody>
          <a:bodyPr/>
          <a:lstStyle/>
          <a:p>
            <a:pPr defTabSz="838200">
              <a:defRPr/>
            </a:pPr>
            <a:fld id="{0B3DB946-ECBF-48BE-B38A-422E997FB06F}" type="slidenum">
              <a:rPr lang="en-US"/>
            </a:fld>
            <a:endParaRPr lang="en-US"/>
          </a:p>
        </p:txBody>
      </p:sp>
      <p:sp>
        <p:nvSpPr>
          <p:cNvPr id="20484"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750601" name="Text Box 9"/>
          <p:cNvSpPr txBox="1">
            <a:spLocks noChangeArrowheads="1"/>
          </p:cNvSpPr>
          <p:nvPr/>
        </p:nvSpPr>
        <p:spPr bwMode="auto">
          <a:xfrm>
            <a:off x="719138" y="241300"/>
            <a:ext cx="7388225" cy="708025"/>
          </a:xfrm>
          <a:prstGeom prst="rect">
            <a:avLst/>
          </a:prstGeom>
          <a:noFill/>
          <a:ln w="9525">
            <a:noFill/>
            <a:miter lim="800000"/>
          </a:ln>
          <a:effectLst/>
        </p:spPr>
        <p:txBody>
          <a:bodyPr wrap="none" lIns="91433" tIns="45716" rIns="91433" bIns="45716">
            <a:spAutoFit/>
          </a:bodyPr>
          <a:lstStyle/>
          <a:p>
            <a:pPr eaLnBrk="0" fontAlgn="auto" hangingPunct="0">
              <a:spcBef>
                <a:spcPts val="0"/>
              </a:spcBef>
              <a:spcAft>
                <a:spcPts val="0"/>
              </a:spcAft>
              <a:defRPr/>
            </a:pPr>
            <a:r>
              <a:rPr lang="en-US" sz="4000" b="1">
                <a:solidFill>
                  <a:srgbClr val="0000FF"/>
                </a:solidFill>
                <a:effectLst>
                  <a:outerShdw blurRad="38100" dist="38100" dir="2700000" algn="tl">
                    <a:srgbClr val="C0C0C0"/>
                  </a:outerShdw>
                </a:effectLst>
                <a:latin typeface="+mn-lt"/>
                <a:cs typeface="+mn-cs"/>
              </a:rPr>
              <a:t>Transmission Electron Microscopy</a:t>
            </a:r>
            <a:endParaRPr lang="en-US" sz="2800">
              <a:solidFill>
                <a:srgbClr val="0000FF"/>
              </a:solidFill>
              <a:latin typeface="+mn-lt"/>
              <a:cs typeface="+mn-cs"/>
            </a:endParaRPr>
          </a:p>
        </p:txBody>
      </p:sp>
      <p:sp>
        <p:nvSpPr>
          <p:cNvPr id="750602" name="Text Box 10"/>
          <p:cNvSpPr txBox="1">
            <a:spLocks noChangeArrowheads="1"/>
          </p:cNvSpPr>
          <p:nvPr/>
        </p:nvSpPr>
        <p:spPr bwMode="auto">
          <a:xfrm>
            <a:off x="5416550" y="1447800"/>
            <a:ext cx="2536825" cy="2838450"/>
          </a:xfrm>
          <a:prstGeom prst="rect">
            <a:avLst/>
          </a:prstGeom>
          <a:noFill/>
          <a:ln w="9525">
            <a:noFill/>
            <a:miter lim="800000"/>
          </a:ln>
          <a:effectLst/>
        </p:spPr>
        <p:txBody>
          <a:bodyPr wrap="none" lIns="91433" tIns="45716" rIns="91433" bIns="45716">
            <a:spAutoFit/>
          </a:bodyPr>
          <a:lstStyle/>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Ernst Ruska </a:t>
            </a:r>
            <a:endParaRPr lang="en-US" sz="3600" b="1">
              <a:solidFill>
                <a:srgbClr val="0000FF"/>
              </a:solidFill>
              <a:effectLst>
                <a:outerShdw blurRad="38100" dist="38100" dir="2700000" algn="tl">
                  <a:srgbClr val="C0C0C0"/>
                </a:outerShdw>
              </a:effectLst>
              <a:latin typeface="+mn-lt"/>
              <a:cs typeface="+mn-cs"/>
            </a:endParaRPr>
          </a:p>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&amp;</a:t>
            </a:r>
            <a:endParaRPr lang="en-US" sz="3600" b="1">
              <a:solidFill>
                <a:srgbClr val="0000FF"/>
              </a:solidFill>
              <a:effectLst>
                <a:outerShdw blurRad="38100" dist="38100" dir="2700000" algn="tl">
                  <a:srgbClr val="C0C0C0"/>
                </a:outerShdw>
              </a:effectLst>
              <a:latin typeface="+mn-lt"/>
              <a:cs typeface="+mn-cs"/>
            </a:endParaRPr>
          </a:p>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Max Knoll</a:t>
            </a:r>
            <a:endParaRPr lang="en-US" sz="3600" b="1">
              <a:solidFill>
                <a:srgbClr val="0000FF"/>
              </a:solidFill>
              <a:effectLst>
                <a:outerShdw blurRad="38100" dist="38100" dir="2700000" algn="tl">
                  <a:srgbClr val="C0C0C0"/>
                </a:outerShdw>
              </a:effectLst>
              <a:latin typeface="+mn-lt"/>
              <a:cs typeface="+mn-cs"/>
            </a:endParaRPr>
          </a:p>
          <a:p>
            <a:pPr eaLnBrk="0" fontAlgn="auto" hangingPunct="0">
              <a:spcBef>
                <a:spcPts val="0"/>
              </a:spcBef>
              <a:spcAft>
                <a:spcPts val="0"/>
              </a:spcAft>
              <a:defRPr/>
            </a:pPr>
            <a:endParaRPr lang="en-US" sz="3600" b="1">
              <a:solidFill>
                <a:srgbClr val="0000FF"/>
              </a:solidFill>
              <a:effectLst>
                <a:outerShdw blurRad="38100" dist="38100" dir="2700000" algn="tl">
                  <a:srgbClr val="C0C0C0"/>
                </a:outerShdw>
              </a:effectLst>
              <a:latin typeface="+mn-lt"/>
              <a:cs typeface="+mn-cs"/>
            </a:endParaRPr>
          </a:p>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1932</a:t>
            </a:r>
            <a:endParaRPr lang="en-US" sz="3600" b="1">
              <a:solidFill>
                <a:srgbClr val="0000FF"/>
              </a:solidFill>
              <a:effectLst>
                <a:outerShdw blurRad="38100" dist="38100" dir="2700000" algn="tl">
                  <a:srgbClr val="C0C0C0"/>
                </a:outerShdw>
              </a:effectLst>
              <a:latin typeface="+mn-lt"/>
              <a:cs typeface="+mn-cs"/>
            </a:endParaRPr>
          </a:p>
        </p:txBody>
      </p:sp>
      <p:pic>
        <p:nvPicPr>
          <p:cNvPr id="20487" name="Picture 11" descr="Ruska&amp;Knoll"/>
          <p:cNvPicPr>
            <a:picLocks noChangeAspect="1" noChangeArrowheads="1"/>
          </p:cNvPicPr>
          <p:nvPr/>
        </p:nvPicPr>
        <p:blipFill>
          <a:blip r:embed="rId1"/>
          <a:srcRect/>
          <a:stretch>
            <a:fillRect/>
          </a:stretch>
        </p:blipFill>
        <p:spPr bwMode="auto">
          <a:xfrm>
            <a:off x="984250" y="1000125"/>
            <a:ext cx="3597275" cy="5210175"/>
          </a:xfrm>
          <a:prstGeom prst="rect">
            <a:avLst/>
          </a:prstGeom>
          <a:noFill/>
          <a:ln w="38100">
            <a:solidFill>
              <a:srgbClr val="000000"/>
            </a:solidFill>
            <a:miter lim="800000"/>
            <a:headEnd/>
            <a:tailEnd/>
          </a:ln>
        </p:spPr>
      </p:pic>
      <p:sp>
        <p:nvSpPr>
          <p:cNvPr id="20488" name="Rectangle 12"/>
          <p:cNvSpPr>
            <a:spLocks noChangeArrowheads="1"/>
          </p:cNvSpPr>
          <p:nvPr/>
        </p:nvSpPr>
        <p:spPr bwMode="auto">
          <a:xfrm>
            <a:off x="4851400" y="4232275"/>
            <a:ext cx="3994150" cy="1477963"/>
          </a:xfrm>
          <a:prstGeom prst="rect">
            <a:avLst/>
          </a:prstGeom>
          <a:noFill/>
          <a:ln w="9525" algn="ctr">
            <a:noFill/>
            <a:miter lim="800000"/>
          </a:ln>
        </p:spPr>
        <p:txBody>
          <a:bodyPr lIns="91433" tIns="45716" rIns="91433" bIns="45716" anchor="ctr">
            <a:spAutoFit/>
          </a:bodyPr>
          <a:lstStyle/>
          <a:p>
            <a:r>
              <a:rPr lang="en-US">
                <a:latin typeface="Calibri" panose="020F0502020204030204" pitchFamily="34" charset="0"/>
              </a:rPr>
              <a:t>In Berlin-Spandau in 1932, they set up the Laboratory for Electron Optics and developed there until 1939 the first customised electron microscopes (the 'Siemens Super Microscope') </a:t>
            </a:r>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1"/>
          <p:cNvSpPr>
            <a:spLocks noGrp="1"/>
          </p:cNvSpPr>
          <p:nvPr>
            <p:ph type="dt" sz="quarter" idx="10"/>
          </p:nvPr>
        </p:nvSpPr>
        <p:spPr/>
        <p:txBody>
          <a:bodyPr/>
          <a:lstStyle/>
          <a:p>
            <a:pPr defTabSz="838200">
              <a:defRPr/>
            </a:pPr>
            <a:fld id="{AF55A834-A615-4467-831D-E092E1C2A1BC}" type="datetime2">
              <a:rPr lang="en-US"/>
            </a:fld>
            <a:endParaRPr lang="en-US"/>
          </a:p>
        </p:txBody>
      </p:sp>
      <p:sp>
        <p:nvSpPr>
          <p:cNvPr id="49155" name="Slide Number Placeholder 3"/>
          <p:cNvSpPr>
            <a:spLocks noGrp="1"/>
          </p:cNvSpPr>
          <p:nvPr>
            <p:ph type="sldNum" sz="quarter" idx="12"/>
          </p:nvPr>
        </p:nvSpPr>
        <p:spPr/>
        <p:txBody>
          <a:bodyPr/>
          <a:lstStyle/>
          <a:p>
            <a:pPr defTabSz="838200">
              <a:defRPr/>
            </a:pPr>
            <a:fld id="{0482F3A7-36FE-4941-9E25-B210E67ADD67}" type="slidenum">
              <a:rPr lang="en-US"/>
            </a:fld>
            <a:endParaRPr lang="en-US"/>
          </a:p>
        </p:txBody>
      </p:sp>
      <p:sp>
        <p:nvSpPr>
          <p:cNvPr id="21508"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21509" name="Picture 10" descr="LaddTEM"/>
          <p:cNvPicPr>
            <a:picLocks noChangeAspect="1" noChangeArrowheads="1"/>
          </p:cNvPicPr>
          <p:nvPr/>
        </p:nvPicPr>
        <p:blipFill>
          <a:blip r:embed="rId1"/>
          <a:srcRect/>
          <a:stretch>
            <a:fillRect/>
          </a:stretch>
        </p:blipFill>
        <p:spPr bwMode="auto">
          <a:xfrm>
            <a:off x="352425" y="1371600"/>
            <a:ext cx="4711700" cy="4800600"/>
          </a:xfrm>
          <a:prstGeom prst="rect">
            <a:avLst/>
          </a:prstGeom>
          <a:noFill/>
          <a:ln w="38100">
            <a:solidFill>
              <a:srgbClr val="000000"/>
            </a:solidFill>
            <a:miter lim="800000"/>
            <a:headEnd/>
            <a:tailEnd/>
          </a:ln>
        </p:spPr>
      </p:pic>
      <p:sp>
        <p:nvSpPr>
          <p:cNvPr id="762891" name="Text Box 11"/>
          <p:cNvSpPr txBox="1">
            <a:spLocks noChangeArrowheads="1"/>
          </p:cNvSpPr>
          <p:nvPr/>
        </p:nvSpPr>
        <p:spPr bwMode="auto">
          <a:xfrm>
            <a:off x="5749925" y="1447800"/>
            <a:ext cx="1870075" cy="1190625"/>
          </a:xfrm>
          <a:prstGeom prst="rect">
            <a:avLst/>
          </a:prstGeom>
          <a:noFill/>
          <a:ln w="9525">
            <a:noFill/>
            <a:miter lim="800000"/>
          </a:ln>
          <a:effectLst/>
        </p:spPr>
        <p:txBody>
          <a:bodyPr wrap="none" lIns="91433" tIns="45716" rIns="91433" bIns="45716">
            <a:spAutoFit/>
          </a:bodyPr>
          <a:lstStyle/>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Bill Ladd</a:t>
            </a:r>
            <a:endParaRPr lang="en-US" sz="3600" b="1">
              <a:solidFill>
                <a:srgbClr val="0000FF"/>
              </a:solidFill>
              <a:effectLst>
                <a:outerShdw blurRad="38100" dist="38100" dir="2700000" algn="tl">
                  <a:srgbClr val="C0C0C0"/>
                </a:outerShdw>
              </a:effectLst>
              <a:latin typeface="+mn-lt"/>
              <a:cs typeface="+mn-cs"/>
            </a:endParaRPr>
          </a:p>
          <a:p>
            <a:pPr eaLnBrk="0" fontAlgn="auto" hangingPunct="0">
              <a:spcBef>
                <a:spcPts val="0"/>
              </a:spcBef>
              <a:spcAft>
                <a:spcPts val="0"/>
              </a:spcAft>
              <a:defRPr/>
            </a:pPr>
            <a:r>
              <a:rPr lang="en-US" sz="3600" b="1">
                <a:solidFill>
                  <a:srgbClr val="0000FF"/>
                </a:solidFill>
                <a:effectLst>
                  <a:outerShdw blurRad="38100" dist="38100" dir="2700000" algn="tl">
                    <a:srgbClr val="C0C0C0"/>
                  </a:outerShdw>
                </a:effectLst>
                <a:latin typeface="+mn-lt"/>
                <a:cs typeface="+mn-cs"/>
              </a:rPr>
              <a:t>1939</a:t>
            </a:r>
            <a:endParaRPr lang="en-US" sz="3600" b="1">
              <a:solidFill>
                <a:srgbClr val="0000FF"/>
              </a:solidFill>
              <a:effectLst>
                <a:outerShdw blurRad="38100" dist="38100" dir="2700000" algn="tl">
                  <a:srgbClr val="C0C0C0"/>
                </a:outerShdw>
              </a:effectLst>
              <a:latin typeface="+mn-lt"/>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1"/>
          <p:cNvSpPr>
            <a:spLocks noGrp="1"/>
          </p:cNvSpPr>
          <p:nvPr>
            <p:ph type="dt" sz="quarter" idx="10"/>
          </p:nvPr>
        </p:nvSpPr>
        <p:spPr/>
        <p:txBody>
          <a:bodyPr/>
          <a:lstStyle/>
          <a:p>
            <a:pPr defTabSz="838200">
              <a:defRPr/>
            </a:pPr>
            <a:fld id="{C04BEDC0-410B-493D-ABA8-3E805647D6C9}" type="datetime2">
              <a:rPr lang="en-US"/>
            </a:fld>
            <a:endParaRPr lang="en-US"/>
          </a:p>
        </p:txBody>
      </p:sp>
      <p:sp>
        <p:nvSpPr>
          <p:cNvPr id="50179" name="Slide Number Placeholder 3"/>
          <p:cNvSpPr>
            <a:spLocks noGrp="1"/>
          </p:cNvSpPr>
          <p:nvPr>
            <p:ph type="sldNum" sz="quarter" idx="12"/>
          </p:nvPr>
        </p:nvSpPr>
        <p:spPr/>
        <p:txBody>
          <a:bodyPr/>
          <a:lstStyle/>
          <a:p>
            <a:pPr defTabSz="838200">
              <a:defRPr/>
            </a:pPr>
            <a:fld id="{E00D94C6-1E0F-42CA-A2D6-2D341071D7B2}" type="slidenum">
              <a:rPr lang="en-US"/>
            </a:fld>
            <a:endParaRPr lang="en-US"/>
          </a:p>
        </p:txBody>
      </p:sp>
      <p:sp>
        <p:nvSpPr>
          <p:cNvPr id="22532"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22533" name="Picture 9" descr="james-hillier-1943 RCA"/>
          <p:cNvPicPr>
            <a:picLocks noChangeAspect="1" noChangeArrowheads="1"/>
          </p:cNvPicPr>
          <p:nvPr/>
        </p:nvPicPr>
        <p:blipFill>
          <a:blip r:embed="rId1"/>
          <a:srcRect/>
          <a:stretch>
            <a:fillRect/>
          </a:stretch>
        </p:blipFill>
        <p:spPr bwMode="auto">
          <a:xfrm>
            <a:off x="492125" y="1600200"/>
            <a:ext cx="3517900" cy="3381375"/>
          </a:xfrm>
          <a:prstGeom prst="rect">
            <a:avLst/>
          </a:prstGeom>
          <a:noFill/>
          <a:ln w="38100">
            <a:solidFill>
              <a:srgbClr val="000000"/>
            </a:solidFill>
            <a:miter lim="800000"/>
            <a:headEnd/>
            <a:tailEnd/>
          </a:ln>
        </p:spPr>
      </p:pic>
      <p:pic>
        <p:nvPicPr>
          <p:cNvPr id="22534" name="Picture 10" descr="rcamicroscope EMB 1940"/>
          <p:cNvPicPr>
            <a:picLocks noChangeAspect="1" noChangeArrowheads="1"/>
          </p:cNvPicPr>
          <p:nvPr/>
        </p:nvPicPr>
        <p:blipFill>
          <a:blip r:embed="rId2"/>
          <a:srcRect/>
          <a:stretch>
            <a:fillRect/>
          </a:stretch>
        </p:blipFill>
        <p:spPr bwMode="auto">
          <a:xfrm>
            <a:off x="4572000" y="990600"/>
            <a:ext cx="2020888" cy="5676900"/>
          </a:xfrm>
          <a:prstGeom prst="rect">
            <a:avLst/>
          </a:prstGeom>
          <a:noFill/>
          <a:ln w="38100">
            <a:solidFill>
              <a:srgbClr val="000000"/>
            </a:solidFill>
            <a:miter lim="800000"/>
            <a:headEnd/>
            <a:tailEnd/>
          </a:ln>
        </p:spPr>
      </p:pic>
      <p:sp>
        <p:nvSpPr>
          <p:cNvPr id="22535" name="Text Box 11"/>
          <p:cNvSpPr txBox="1">
            <a:spLocks noChangeArrowheads="1"/>
          </p:cNvSpPr>
          <p:nvPr/>
        </p:nvSpPr>
        <p:spPr bwMode="auto">
          <a:xfrm>
            <a:off x="703263" y="5334000"/>
            <a:ext cx="3246437" cy="579438"/>
          </a:xfrm>
          <a:prstGeom prst="rect">
            <a:avLst/>
          </a:prstGeom>
          <a:noFill/>
          <a:ln w="9525">
            <a:noFill/>
            <a:miter lim="800000"/>
          </a:ln>
        </p:spPr>
        <p:txBody>
          <a:bodyPr wrap="none" lIns="91433" tIns="45716" rIns="91433" bIns="45716">
            <a:spAutoFit/>
          </a:bodyPr>
          <a:lstStyle/>
          <a:p>
            <a:pPr eaLnBrk="0" hangingPunct="0"/>
            <a:r>
              <a:rPr lang="en-US" sz="3200">
                <a:solidFill>
                  <a:srgbClr val="0000FF"/>
                </a:solidFill>
                <a:latin typeface="Calibri" panose="020F0502020204030204" pitchFamily="34" charset="0"/>
              </a:rPr>
              <a:t>James Hillier - RCA</a:t>
            </a:r>
            <a:endParaRPr lang="en-US" sz="3200">
              <a:solidFill>
                <a:srgbClr val="0000FF"/>
              </a:solidFill>
              <a:latin typeface="Calibri" panose="020F0502020204030204" pitchFamily="34" charset="0"/>
            </a:endParaRPr>
          </a:p>
        </p:txBody>
      </p:sp>
      <p:sp>
        <p:nvSpPr>
          <p:cNvPr id="22536" name="Text Box 12"/>
          <p:cNvSpPr txBox="1">
            <a:spLocks noChangeArrowheads="1"/>
          </p:cNvSpPr>
          <p:nvPr/>
        </p:nvSpPr>
        <p:spPr bwMode="auto">
          <a:xfrm>
            <a:off x="6892925" y="3429000"/>
            <a:ext cx="1019175" cy="1077913"/>
          </a:xfrm>
          <a:prstGeom prst="rect">
            <a:avLst/>
          </a:prstGeom>
          <a:noFill/>
          <a:ln w="9525">
            <a:noFill/>
            <a:miter lim="800000"/>
          </a:ln>
        </p:spPr>
        <p:txBody>
          <a:bodyPr wrap="none" lIns="91433" tIns="45716" rIns="91433" bIns="45716">
            <a:spAutoFit/>
          </a:bodyPr>
          <a:lstStyle/>
          <a:p>
            <a:pPr eaLnBrk="0" hangingPunct="0"/>
            <a:r>
              <a:rPr lang="en-US" sz="3200">
                <a:solidFill>
                  <a:srgbClr val="0000FF"/>
                </a:solidFill>
                <a:latin typeface="Calibri" panose="020F0502020204030204" pitchFamily="34" charset="0"/>
              </a:rPr>
              <a:t>EMB</a:t>
            </a:r>
            <a:endParaRPr lang="en-US" sz="3200">
              <a:solidFill>
                <a:srgbClr val="0000FF"/>
              </a:solidFill>
              <a:latin typeface="Calibri" panose="020F0502020204030204" pitchFamily="34" charset="0"/>
            </a:endParaRPr>
          </a:p>
          <a:p>
            <a:pPr eaLnBrk="0" hangingPunct="0"/>
            <a:r>
              <a:rPr lang="en-US" sz="3200">
                <a:solidFill>
                  <a:srgbClr val="0000FF"/>
                </a:solidFill>
                <a:latin typeface="Calibri" panose="020F0502020204030204" pitchFamily="34" charset="0"/>
              </a:rPr>
              <a:t>1940</a:t>
            </a:r>
            <a:endParaRPr lang="en-US" sz="3200">
              <a:solidFill>
                <a:srgbClr val="0000FF"/>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p:txBody>
          <a:bodyPr/>
          <a:lstStyle/>
          <a:p>
            <a:pPr defTabSz="838200">
              <a:defRPr/>
            </a:pPr>
            <a:fld id="{283083F3-1CA2-4FC0-B443-5B9C27BD83B2}" type="datetime2">
              <a:rPr lang="en-US"/>
            </a:fld>
            <a:endParaRPr lang="en-US"/>
          </a:p>
        </p:txBody>
      </p:sp>
      <p:sp>
        <p:nvSpPr>
          <p:cNvPr id="52227" name="Slide Number Placeholder 3"/>
          <p:cNvSpPr>
            <a:spLocks noGrp="1"/>
          </p:cNvSpPr>
          <p:nvPr>
            <p:ph type="sldNum" sz="quarter" idx="12"/>
          </p:nvPr>
        </p:nvSpPr>
        <p:spPr/>
        <p:txBody>
          <a:bodyPr/>
          <a:lstStyle/>
          <a:p>
            <a:pPr defTabSz="838200">
              <a:defRPr/>
            </a:pPr>
            <a:fld id="{5FEAE6F3-FC4E-44AD-A2BA-77DB4FEBCBBD}" type="slidenum">
              <a:rPr lang="en-US"/>
            </a:fld>
            <a:endParaRPr lang="en-US"/>
          </a:p>
        </p:txBody>
      </p:sp>
      <p:sp>
        <p:nvSpPr>
          <p:cNvPr id="23556"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23557" name="Picture 9"/>
          <p:cNvPicPr>
            <a:picLocks noChangeAspect="1" noChangeArrowheads="1"/>
          </p:cNvPicPr>
          <p:nvPr/>
        </p:nvPicPr>
        <p:blipFill>
          <a:blip r:embed="rId1"/>
          <a:srcRect/>
          <a:stretch>
            <a:fillRect/>
          </a:stretch>
        </p:blipFill>
        <p:spPr bwMode="auto">
          <a:xfrm>
            <a:off x="2960688" y="317500"/>
            <a:ext cx="4337050" cy="5995988"/>
          </a:xfrm>
          <a:prstGeom prst="rect">
            <a:avLst/>
          </a:prstGeom>
          <a:noFill/>
          <a:ln w="9525">
            <a:noFill/>
            <a:miter lim="800000"/>
            <a:headEnd/>
            <a:tailEnd/>
          </a:ln>
        </p:spPr>
      </p:pic>
      <p:sp>
        <p:nvSpPr>
          <p:cNvPr id="23558" name="Text Box 10"/>
          <p:cNvSpPr txBox="1">
            <a:spLocks noChangeArrowheads="1"/>
          </p:cNvSpPr>
          <p:nvPr/>
        </p:nvSpPr>
        <p:spPr bwMode="auto">
          <a:xfrm>
            <a:off x="2540000" y="6038850"/>
            <a:ext cx="5038725" cy="584200"/>
          </a:xfrm>
          <a:prstGeom prst="rect">
            <a:avLst/>
          </a:prstGeom>
          <a:noFill/>
          <a:ln w="9525" algn="ctr">
            <a:noFill/>
            <a:miter lim="800000"/>
          </a:ln>
        </p:spPr>
        <p:txBody>
          <a:bodyPr wrap="none" lIns="91433" tIns="45716" rIns="91433" bIns="45716">
            <a:spAutoFit/>
          </a:bodyPr>
          <a:lstStyle/>
          <a:p>
            <a:pPr defTabSz="838200"/>
            <a:r>
              <a:rPr lang="en-US" sz="3200" b="1">
                <a:solidFill>
                  <a:srgbClr val="FF0000"/>
                </a:solidFill>
                <a:latin typeface="Calibri" panose="020F0502020204030204" pitchFamily="34" charset="0"/>
              </a:rPr>
              <a:t>Schematic Diagram of a TEM</a:t>
            </a:r>
            <a:endParaRPr lang="en-US" sz="3200" b="1">
              <a:solidFill>
                <a:srgbClr val="FF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1"/>
          <p:cNvSpPr>
            <a:spLocks noGrp="1"/>
          </p:cNvSpPr>
          <p:nvPr>
            <p:ph type="dt" sz="quarter" idx="10"/>
          </p:nvPr>
        </p:nvSpPr>
        <p:spPr/>
        <p:txBody>
          <a:bodyPr/>
          <a:lstStyle/>
          <a:p>
            <a:pPr defTabSz="838200">
              <a:defRPr/>
            </a:pPr>
            <a:fld id="{10E94DB1-4D87-4BC2-B33D-02093D07C3CC}" type="datetime2">
              <a:rPr lang="en-US"/>
            </a:fld>
            <a:endParaRPr lang="en-US"/>
          </a:p>
        </p:txBody>
      </p:sp>
      <p:sp>
        <p:nvSpPr>
          <p:cNvPr id="51203" name="Slide Number Placeholder 3"/>
          <p:cNvSpPr>
            <a:spLocks noGrp="1"/>
          </p:cNvSpPr>
          <p:nvPr>
            <p:ph type="sldNum" sz="quarter" idx="12"/>
          </p:nvPr>
        </p:nvSpPr>
        <p:spPr/>
        <p:txBody>
          <a:bodyPr/>
          <a:lstStyle/>
          <a:p>
            <a:pPr defTabSz="838200">
              <a:defRPr/>
            </a:pPr>
            <a:fld id="{A8479550-63AD-4CC8-A68C-DABB1D5B5EA4}" type="slidenum">
              <a:rPr lang="en-US"/>
            </a:fld>
            <a:endParaRPr lang="en-US"/>
          </a:p>
        </p:txBody>
      </p:sp>
      <p:sp>
        <p:nvSpPr>
          <p:cNvPr id="24580"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24581" name="Rectangle 10"/>
          <p:cNvSpPr>
            <a:spLocks noChangeArrowheads="1"/>
          </p:cNvSpPr>
          <p:nvPr/>
        </p:nvSpPr>
        <p:spPr bwMode="auto">
          <a:xfrm>
            <a:off x="0" y="1682750"/>
            <a:ext cx="3643313" cy="2586038"/>
          </a:xfrm>
          <a:prstGeom prst="rect">
            <a:avLst/>
          </a:prstGeom>
          <a:noFill/>
          <a:ln w="9525" algn="ctr">
            <a:noFill/>
            <a:miter lim="800000"/>
          </a:ln>
        </p:spPr>
        <p:txBody>
          <a:bodyPr lIns="91433" tIns="45716" rIns="91433" bIns="45716">
            <a:spAutoFit/>
          </a:bodyPr>
          <a:lstStyle/>
          <a:p>
            <a:pPr defTabSz="838200"/>
            <a:r>
              <a:rPr lang="en-US">
                <a:latin typeface="Calibri" panose="020F0502020204030204" pitchFamily="34" charset="0"/>
              </a:rPr>
              <a:t>LaB</a:t>
            </a:r>
            <a:r>
              <a:rPr lang="en-US" baseline="-25000">
                <a:latin typeface="Calibri" panose="020F0502020204030204" pitchFamily="34" charset="0"/>
              </a:rPr>
              <a:t>6</a:t>
            </a:r>
            <a:r>
              <a:rPr lang="en-US">
                <a:latin typeface="Calibri" panose="020F0502020204030204" pitchFamily="34" charset="0"/>
              </a:rPr>
              <a:t> Cathode</a:t>
            </a:r>
            <a:endParaRPr lang="en-US">
              <a:latin typeface="Calibri" panose="020F0502020204030204" pitchFamily="34" charset="0"/>
            </a:endParaRPr>
          </a:p>
          <a:p>
            <a:pPr defTabSz="838200"/>
            <a:r>
              <a:rPr lang="en-US">
                <a:latin typeface="Calibri" panose="020F0502020204030204" pitchFamily="34" charset="0"/>
              </a:rPr>
              <a:t>Accelerating voltage: 200 keV</a:t>
            </a:r>
            <a:endParaRPr lang="en-US">
              <a:latin typeface="Calibri" panose="020F0502020204030204" pitchFamily="34" charset="0"/>
            </a:endParaRPr>
          </a:p>
          <a:p>
            <a:pPr defTabSz="838200"/>
            <a:r>
              <a:rPr lang="en-US">
                <a:latin typeface="Calibri" panose="020F0502020204030204" pitchFamily="34" charset="0"/>
              </a:rPr>
              <a:t>CCD camera</a:t>
            </a:r>
            <a:endParaRPr lang="en-US">
              <a:latin typeface="Calibri" panose="020F0502020204030204" pitchFamily="34" charset="0"/>
            </a:endParaRPr>
          </a:p>
          <a:p>
            <a:pPr defTabSz="838200"/>
            <a:r>
              <a:rPr lang="en-US" b="1">
                <a:latin typeface="Calibri" panose="020F0502020204030204" pitchFamily="34" charset="0"/>
              </a:rPr>
              <a:t>Specimen Holders</a:t>
            </a:r>
            <a:endParaRPr lang="en-US" b="1">
              <a:latin typeface="Calibri" panose="020F0502020204030204" pitchFamily="34" charset="0"/>
            </a:endParaRPr>
          </a:p>
          <a:p>
            <a:pPr defTabSz="838200"/>
            <a:r>
              <a:rPr lang="en-US">
                <a:latin typeface="Calibri" panose="020F0502020204030204" pitchFamily="34" charset="0"/>
              </a:rPr>
              <a:t>Single-tilt</a:t>
            </a:r>
            <a:endParaRPr lang="en-US">
              <a:latin typeface="Calibri" panose="020F0502020204030204" pitchFamily="34" charset="0"/>
            </a:endParaRPr>
          </a:p>
          <a:p>
            <a:pPr defTabSz="838200"/>
            <a:r>
              <a:rPr lang="en-US">
                <a:latin typeface="Calibri" panose="020F0502020204030204" pitchFamily="34" charset="0"/>
              </a:rPr>
              <a:t>Double-tilt analytical</a:t>
            </a:r>
            <a:endParaRPr lang="en-US">
              <a:latin typeface="Calibri" panose="020F0502020204030204" pitchFamily="34" charset="0"/>
            </a:endParaRPr>
          </a:p>
          <a:p>
            <a:pPr defTabSz="838200"/>
            <a:r>
              <a:rPr lang="en-US" b="1">
                <a:latin typeface="Calibri" panose="020F0502020204030204" pitchFamily="34" charset="0"/>
              </a:rPr>
              <a:t>Energy dispersive x-ray</a:t>
            </a:r>
            <a:endParaRPr lang="en-US" b="1">
              <a:latin typeface="Calibri" panose="020F0502020204030204" pitchFamily="34" charset="0"/>
            </a:endParaRPr>
          </a:p>
          <a:p>
            <a:pPr defTabSz="838200"/>
            <a:r>
              <a:rPr lang="en-US" b="1">
                <a:latin typeface="Calibri" panose="020F0502020204030204" pitchFamily="34" charset="0"/>
              </a:rPr>
              <a:t>spectroscopy (EDS)</a:t>
            </a:r>
            <a:endParaRPr lang="en-US" b="1">
              <a:latin typeface="Calibri" panose="020F0502020204030204" pitchFamily="34" charset="0"/>
            </a:endParaRPr>
          </a:p>
          <a:p>
            <a:pPr defTabSz="838200"/>
            <a:r>
              <a:rPr lang="en-US">
                <a:latin typeface="Calibri" panose="020F0502020204030204" pitchFamily="34" charset="0"/>
              </a:rPr>
              <a:t>Resolution: &lt;0.2 nm</a:t>
            </a:r>
            <a:endParaRPr lang="en-US">
              <a:latin typeface="Calibri" panose="020F0502020204030204" pitchFamily="34" charset="0"/>
            </a:endParaRPr>
          </a:p>
        </p:txBody>
      </p:sp>
      <p:pic>
        <p:nvPicPr>
          <p:cNvPr id="24582" name="Picture 12"/>
          <p:cNvPicPr>
            <a:picLocks noChangeAspect="1" noChangeArrowheads="1"/>
          </p:cNvPicPr>
          <p:nvPr/>
        </p:nvPicPr>
        <p:blipFill>
          <a:blip r:embed="rId1"/>
          <a:srcRect b="23441"/>
          <a:stretch>
            <a:fillRect/>
          </a:stretch>
        </p:blipFill>
        <p:spPr bwMode="auto">
          <a:xfrm>
            <a:off x="3590925" y="469900"/>
            <a:ext cx="5254625" cy="6146800"/>
          </a:xfrm>
          <a:prstGeom prst="rect">
            <a:avLst/>
          </a:prstGeom>
          <a:noFill/>
          <a:ln w="9525">
            <a:noFill/>
            <a:miter lim="800000"/>
            <a:headEnd/>
            <a:tailEnd/>
          </a:ln>
        </p:spPr>
      </p:pic>
      <p:sp>
        <p:nvSpPr>
          <p:cNvPr id="24583" name="Text Box 13"/>
          <p:cNvSpPr txBox="1">
            <a:spLocks noChangeArrowheads="1"/>
          </p:cNvSpPr>
          <p:nvPr/>
        </p:nvSpPr>
        <p:spPr bwMode="auto">
          <a:xfrm>
            <a:off x="0" y="469900"/>
            <a:ext cx="1912938" cy="584200"/>
          </a:xfrm>
          <a:prstGeom prst="rect">
            <a:avLst/>
          </a:prstGeom>
          <a:noFill/>
          <a:ln w="9525" algn="ctr">
            <a:noFill/>
            <a:miter lim="800000"/>
          </a:ln>
        </p:spPr>
        <p:txBody>
          <a:bodyPr wrap="none" lIns="91433" tIns="45716" rIns="91433" bIns="45716">
            <a:spAutoFit/>
          </a:bodyPr>
          <a:lstStyle/>
          <a:p>
            <a:pPr defTabSz="838200"/>
            <a:r>
              <a:rPr lang="en-US" sz="3200" b="1">
                <a:solidFill>
                  <a:srgbClr val="FF0000"/>
                </a:solidFill>
                <a:latin typeface="Calibri" panose="020F0502020204030204" pitchFamily="34" charset="0"/>
              </a:rPr>
              <a:t>JEOL TEM </a:t>
            </a:r>
            <a:endParaRPr lang="en-US" sz="3200" b="1">
              <a:solidFill>
                <a:srgbClr val="FF0000"/>
              </a:solidFill>
              <a:latin typeface="Calibri" panose="020F0502020204030204" pitchFamily="34" charset="0"/>
            </a:endParaRPr>
          </a:p>
        </p:txBody>
      </p:sp>
      <p:sp>
        <p:nvSpPr>
          <p:cNvPr id="2" name="Rectangle 1"/>
          <p:cNvSpPr/>
          <p:nvPr/>
        </p:nvSpPr>
        <p:spPr>
          <a:xfrm>
            <a:off x="457200" y="4724400"/>
            <a:ext cx="19050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p:cNvSpPr/>
          <p:nvPr/>
        </p:nvSpPr>
        <p:spPr>
          <a:xfrm>
            <a:off x="838200" y="5029200"/>
            <a:ext cx="228600" cy="228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cstate="print">
            <a:extLst>
              <a:ext uri="{28A0092B-C50C-407E-A947-70E740481C1C}">
                <a14:useLocalDpi xmlns:a14="http://schemas.microsoft.com/office/drawing/2010/main" val="0"/>
              </a:ext>
            </a:extLst>
          </a:blip>
          <a:srcRect l="17765" r="28418"/>
          <a:stretch>
            <a:fillRect/>
          </a:stretch>
        </p:blipFill>
        <p:spPr>
          <a:xfrm>
            <a:off x="1219200" y="651164"/>
            <a:ext cx="6574467" cy="5334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Date Placeholder 1"/>
          <p:cNvSpPr>
            <a:spLocks noGrp="1"/>
          </p:cNvSpPr>
          <p:nvPr>
            <p:ph type="dt" sz="quarter" idx="10"/>
          </p:nvPr>
        </p:nvSpPr>
        <p:spPr>
          <a:noFill/>
        </p:spPr>
        <p:txBody>
          <a:bodyPr/>
          <a:lstStyle/>
          <a:p>
            <a:pPr defTabSz="838200"/>
            <a:fld id="{288B2421-8A53-4AA6-BE15-1A258916A949}" type="datetime2">
              <a:rPr lang="en-US" smtClean="0"/>
            </a:fld>
            <a:endParaRPr lang="en-US" smtClean="0"/>
          </a:p>
        </p:txBody>
      </p:sp>
      <p:sp>
        <p:nvSpPr>
          <p:cNvPr id="25603" name="Slide Number Placeholder 3"/>
          <p:cNvSpPr>
            <a:spLocks noGrp="1"/>
          </p:cNvSpPr>
          <p:nvPr>
            <p:ph type="sldNum" sz="quarter" idx="12"/>
          </p:nvPr>
        </p:nvSpPr>
        <p:spPr>
          <a:noFill/>
        </p:spPr>
        <p:txBody>
          <a:bodyPr/>
          <a:lstStyle/>
          <a:p>
            <a:pPr defTabSz="838200"/>
            <a:fld id="{0EE506CC-41C3-4373-93E1-692F17E13723}" type="slidenum">
              <a:rPr lang="en-US" smtClean="0"/>
            </a:fld>
            <a:endParaRPr lang="en-US" smtClean="0"/>
          </a:p>
        </p:txBody>
      </p:sp>
      <p:sp>
        <p:nvSpPr>
          <p:cNvPr id="25604" name="Rectangle 5"/>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IN"/>
          </a:p>
        </p:txBody>
      </p:sp>
      <p:sp>
        <p:nvSpPr>
          <p:cNvPr id="25605" name="Rectangle 6"/>
          <p:cNvSpPr>
            <a:spLocks noChangeArrowheads="1"/>
          </p:cNvSpPr>
          <p:nvPr/>
        </p:nvSpPr>
        <p:spPr bwMode="auto">
          <a:xfrm>
            <a:off x="1629508" y="2882900"/>
            <a:ext cx="4561743" cy="1701800"/>
          </a:xfrm>
          <a:prstGeom prst="rect">
            <a:avLst/>
          </a:prstGeom>
          <a:solidFill>
            <a:srgbClr val="FFFFFF"/>
          </a:solidFill>
          <a:ln w="12700">
            <a:solidFill>
              <a:srgbClr val="000000"/>
            </a:solidFill>
            <a:miter lim="800000"/>
          </a:ln>
        </p:spPr>
        <p:txBody>
          <a:bodyPr/>
          <a:lstStyle/>
          <a:p>
            <a:endParaRPr lang="en-IN"/>
          </a:p>
        </p:txBody>
      </p:sp>
      <p:sp>
        <p:nvSpPr>
          <p:cNvPr id="25606" name="Line 7"/>
          <p:cNvSpPr>
            <a:spLocks noChangeShapeType="1"/>
          </p:cNvSpPr>
          <p:nvPr/>
        </p:nvSpPr>
        <p:spPr bwMode="auto">
          <a:xfrm>
            <a:off x="2360735" y="2917825"/>
            <a:ext cx="0" cy="1714500"/>
          </a:xfrm>
          <a:prstGeom prst="line">
            <a:avLst/>
          </a:prstGeom>
          <a:noFill/>
          <a:ln w="12700">
            <a:solidFill>
              <a:srgbClr val="000000"/>
            </a:solidFill>
            <a:round/>
          </a:ln>
        </p:spPr>
        <p:txBody>
          <a:bodyPr/>
          <a:lstStyle/>
          <a:p>
            <a:endParaRPr lang="en-US"/>
          </a:p>
        </p:txBody>
      </p:sp>
      <p:sp>
        <p:nvSpPr>
          <p:cNvPr id="25607" name="Line 8"/>
          <p:cNvSpPr>
            <a:spLocks noChangeShapeType="1"/>
          </p:cNvSpPr>
          <p:nvPr/>
        </p:nvSpPr>
        <p:spPr bwMode="auto">
          <a:xfrm>
            <a:off x="3122735" y="2917825"/>
            <a:ext cx="0" cy="1714500"/>
          </a:xfrm>
          <a:prstGeom prst="line">
            <a:avLst/>
          </a:prstGeom>
          <a:noFill/>
          <a:ln w="12700">
            <a:solidFill>
              <a:srgbClr val="000000"/>
            </a:solidFill>
            <a:round/>
          </a:ln>
        </p:spPr>
        <p:txBody>
          <a:bodyPr/>
          <a:lstStyle/>
          <a:p>
            <a:endParaRPr lang="en-US"/>
          </a:p>
        </p:txBody>
      </p:sp>
      <p:sp>
        <p:nvSpPr>
          <p:cNvPr id="25608" name="Line 9"/>
          <p:cNvSpPr>
            <a:spLocks noChangeShapeType="1"/>
          </p:cNvSpPr>
          <p:nvPr/>
        </p:nvSpPr>
        <p:spPr bwMode="auto">
          <a:xfrm>
            <a:off x="3884735" y="2917825"/>
            <a:ext cx="0" cy="1714500"/>
          </a:xfrm>
          <a:prstGeom prst="line">
            <a:avLst/>
          </a:prstGeom>
          <a:noFill/>
          <a:ln w="12700">
            <a:solidFill>
              <a:srgbClr val="000000"/>
            </a:solidFill>
            <a:round/>
          </a:ln>
        </p:spPr>
        <p:txBody>
          <a:bodyPr/>
          <a:lstStyle/>
          <a:p>
            <a:endParaRPr lang="en-US"/>
          </a:p>
        </p:txBody>
      </p:sp>
      <p:sp>
        <p:nvSpPr>
          <p:cNvPr id="25609" name="Line 10"/>
          <p:cNvSpPr>
            <a:spLocks noChangeShapeType="1"/>
          </p:cNvSpPr>
          <p:nvPr/>
        </p:nvSpPr>
        <p:spPr bwMode="auto">
          <a:xfrm>
            <a:off x="4646735" y="2917825"/>
            <a:ext cx="0" cy="1714500"/>
          </a:xfrm>
          <a:prstGeom prst="line">
            <a:avLst/>
          </a:prstGeom>
          <a:noFill/>
          <a:ln w="12700">
            <a:solidFill>
              <a:srgbClr val="000000"/>
            </a:solidFill>
            <a:round/>
          </a:ln>
        </p:spPr>
        <p:txBody>
          <a:bodyPr/>
          <a:lstStyle/>
          <a:p>
            <a:endParaRPr lang="en-US"/>
          </a:p>
        </p:txBody>
      </p:sp>
      <p:sp>
        <p:nvSpPr>
          <p:cNvPr id="25610" name="Line 11"/>
          <p:cNvSpPr>
            <a:spLocks noChangeShapeType="1"/>
          </p:cNvSpPr>
          <p:nvPr/>
        </p:nvSpPr>
        <p:spPr bwMode="auto">
          <a:xfrm>
            <a:off x="5408735" y="2917825"/>
            <a:ext cx="0" cy="1714500"/>
          </a:xfrm>
          <a:prstGeom prst="line">
            <a:avLst/>
          </a:prstGeom>
          <a:noFill/>
          <a:ln w="12700">
            <a:solidFill>
              <a:srgbClr val="000000"/>
            </a:solidFill>
            <a:round/>
          </a:ln>
        </p:spPr>
        <p:txBody>
          <a:bodyPr/>
          <a:lstStyle/>
          <a:p>
            <a:endParaRPr lang="en-US"/>
          </a:p>
        </p:txBody>
      </p:sp>
      <p:sp>
        <p:nvSpPr>
          <p:cNvPr id="25611" name="Rectangle 12"/>
          <p:cNvSpPr>
            <a:spLocks noChangeArrowheads="1"/>
          </p:cNvSpPr>
          <p:nvPr/>
        </p:nvSpPr>
        <p:spPr bwMode="auto">
          <a:xfrm>
            <a:off x="5926016" y="4764089"/>
            <a:ext cx="569067"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100 µm</a:t>
            </a:r>
            <a:endParaRPr lang="en-US" b="1">
              <a:solidFill>
                <a:schemeClr val="tx1"/>
              </a:solidFill>
              <a:latin typeface="Comic Sans MS" panose="030F0702030302020204" pitchFamily="66" charset="0"/>
            </a:endParaRPr>
          </a:p>
        </p:txBody>
      </p:sp>
      <p:sp>
        <p:nvSpPr>
          <p:cNvPr id="25612" name="Rectangle 13"/>
          <p:cNvSpPr>
            <a:spLocks noChangeArrowheads="1"/>
          </p:cNvSpPr>
          <p:nvPr/>
        </p:nvSpPr>
        <p:spPr bwMode="auto">
          <a:xfrm>
            <a:off x="5249008" y="4764089"/>
            <a:ext cx="476092"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10 µm</a:t>
            </a:r>
            <a:endParaRPr lang="en-US" b="1">
              <a:solidFill>
                <a:schemeClr val="tx1"/>
              </a:solidFill>
              <a:latin typeface="Comic Sans MS" panose="030F0702030302020204" pitchFamily="66" charset="0"/>
            </a:endParaRPr>
          </a:p>
        </p:txBody>
      </p:sp>
      <p:sp>
        <p:nvSpPr>
          <p:cNvPr id="25613" name="Rectangle 14"/>
          <p:cNvSpPr>
            <a:spLocks noChangeArrowheads="1"/>
          </p:cNvSpPr>
          <p:nvPr/>
        </p:nvSpPr>
        <p:spPr bwMode="auto">
          <a:xfrm>
            <a:off x="4519247" y="4764089"/>
            <a:ext cx="383118"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1 µm</a:t>
            </a:r>
            <a:endParaRPr lang="en-US" b="1">
              <a:solidFill>
                <a:schemeClr val="tx1"/>
              </a:solidFill>
              <a:latin typeface="Comic Sans MS" panose="030F0702030302020204" pitchFamily="66" charset="0"/>
            </a:endParaRPr>
          </a:p>
        </p:txBody>
      </p:sp>
      <p:sp>
        <p:nvSpPr>
          <p:cNvPr id="25614" name="Rectangle 15"/>
          <p:cNvSpPr>
            <a:spLocks noChangeArrowheads="1"/>
          </p:cNvSpPr>
          <p:nvPr/>
        </p:nvSpPr>
        <p:spPr bwMode="auto">
          <a:xfrm>
            <a:off x="3682512" y="4764089"/>
            <a:ext cx="575479"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100 nm</a:t>
            </a:r>
            <a:endParaRPr lang="en-US" b="1">
              <a:solidFill>
                <a:schemeClr val="tx1"/>
              </a:solidFill>
              <a:latin typeface="Comic Sans MS" panose="030F0702030302020204" pitchFamily="66" charset="0"/>
            </a:endParaRPr>
          </a:p>
        </p:txBody>
      </p:sp>
      <p:sp>
        <p:nvSpPr>
          <p:cNvPr id="25615" name="Rectangle 16"/>
          <p:cNvSpPr>
            <a:spLocks noChangeArrowheads="1"/>
          </p:cNvSpPr>
          <p:nvPr/>
        </p:nvSpPr>
        <p:spPr bwMode="auto">
          <a:xfrm>
            <a:off x="2942492" y="4764089"/>
            <a:ext cx="482504"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10 nm</a:t>
            </a:r>
            <a:endParaRPr lang="en-US" b="1">
              <a:solidFill>
                <a:schemeClr val="tx1"/>
              </a:solidFill>
              <a:latin typeface="Comic Sans MS" panose="030F0702030302020204" pitchFamily="66" charset="0"/>
            </a:endParaRPr>
          </a:p>
        </p:txBody>
      </p:sp>
      <p:sp>
        <p:nvSpPr>
          <p:cNvPr id="25616" name="Rectangle 17"/>
          <p:cNvSpPr>
            <a:spLocks noChangeArrowheads="1"/>
          </p:cNvSpPr>
          <p:nvPr/>
        </p:nvSpPr>
        <p:spPr bwMode="auto">
          <a:xfrm>
            <a:off x="2233247" y="4764089"/>
            <a:ext cx="389530"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1 nm</a:t>
            </a:r>
            <a:endParaRPr lang="en-US" b="1">
              <a:solidFill>
                <a:schemeClr val="tx1"/>
              </a:solidFill>
              <a:latin typeface="Comic Sans MS" panose="030F0702030302020204" pitchFamily="66" charset="0"/>
            </a:endParaRPr>
          </a:p>
        </p:txBody>
      </p:sp>
      <p:sp>
        <p:nvSpPr>
          <p:cNvPr id="25617" name="Rectangle 18"/>
          <p:cNvSpPr>
            <a:spLocks noChangeArrowheads="1"/>
          </p:cNvSpPr>
          <p:nvPr/>
        </p:nvSpPr>
        <p:spPr bwMode="auto">
          <a:xfrm>
            <a:off x="1439008" y="4764089"/>
            <a:ext cx="528991"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0.1 nm</a:t>
            </a:r>
            <a:endParaRPr lang="en-US" b="1">
              <a:solidFill>
                <a:schemeClr val="tx1"/>
              </a:solidFill>
              <a:latin typeface="Comic Sans MS" panose="030F0702030302020204" pitchFamily="66" charset="0"/>
            </a:endParaRPr>
          </a:p>
        </p:txBody>
      </p:sp>
      <p:sp>
        <p:nvSpPr>
          <p:cNvPr id="25618" name="Line 19"/>
          <p:cNvSpPr>
            <a:spLocks noChangeShapeType="1"/>
          </p:cNvSpPr>
          <p:nvPr/>
        </p:nvSpPr>
        <p:spPr bwMode="auto">
          <a:xfrm flipH="1">
            <a:off x="1598735" y="4954589"/>
            <a:ext cx="4572000" cy="1587"/>
          </a:xfrm>
          <a:prstGeom prst="line">
            <a:avLst/>
          </a:prstGeom>
          <a:noFill/>
          <a:ln w="12700">
            <a:solidFill>
              <a:srgbClr val="FFFF99"/>
            </a:solidFill>
            <a:round/>
          </a:ln>
        </p:spPr>
        <p:txBody>
          <a:bodyPr/>
          <a:lstStyle/>
          <a:p>
            <a:endParaRPr lang="en-US"/>
          </a:p>
        </p:txBody>
      </p:sp>
      <p:sp>
        <p:nvSpPr>
          <p:cNvPr id="25619" name="Rectangle 20"/>
          <p:cNvSpPr>
            <a:spLocks noChangeArrowheads="1"/>
          </p:cNvSpPr>
          <p:nvPr/>
        </p:nvSpPr>
        <p:spPr bwMode="auto">
          <a:xfrm>
            <a:off x="5307623" y="3114675"/>
            <a:ext cx="857250" cy="203200"/>
          </a:xfrm>
          <a:prstGeom prst="rect">
            <a:avLst/>
          </a:prstGeom>
          <a:blipFill dpi="0" rotWithShape="0">
            <a:blip r:embed="rId1"/>
            <a:srcRect/>
            <a:tile tx="0" ty="0" sx="100000" sy="100000" flip="none" algn="tl"/>
          </a:blipFill>
          <a:ln w="12700">
            <a:solidFill>
              <a:srgbClr val="000000"/>
            </a:solidFill>
            <a:miter lim="800000"/>
          </a:ln>
        </p:spPr>
        <p:txBody>
          <a:bodyPr/>
          <a:lstStyle/>
          <a:p>
            <a:endParaRPr lang="en-IN"/>
          </a:p>
        </p:txBody>
      </p:sp>
      <p:sp>
        <p:nvSpPr>
          <p:cNvPr id="25620" name="Rectangle 21"/>
          <p:cNvSpPr>
            <a:spLocks noChangeArrowheads="1"/>
          </p:cNvSpPr>
          <p:nvPr/>
        </p:nvSpPr>
        <p:spPr bwMode="auto">
          <a:xfrm>
            <a:off x="3783624" y="3484563"/>
            <a:ext cx="1608992" cy="201612"/>
          </a:xfrm>
          <a:prstGeom prst="rect">
            <a:avLst/>
          </a:prstGeom>
          <a:blipFill dpi="0" rotWithShape="0">
            <a:blip r:embed="rId1"/>
            <a:srcRect/>
            <a:tile tx="0" ty="0" sx="100000" sy="100000" flip="none" algn="tl"/>
          </a:blipFill>
          <a:ln w="12700">
            <a:solidFill>
              <a:srgbClr val="000000"/>
            </a:solidFill>
            <a:miter lim="800000"/>
          </a:ln>
        </p:spPr>
        <p:txBody>
          <a:bodyPr/>
          <a:lstStyle/>
          <a:p>
            <a:endParaRPr lang="en-IN"/>
          </a:p>
        </p:txBody>
      </p:sp>
      <p:sp>
        <p:nvSpPr>
          <p:cNvPr id="25621" name="Rectangle 22"/>
          <p:cNvSpPr>
            <a:spLocks noChangeArrowheads="1"/>
          </p:cNvSpPr>
          <p:nvPr/>
        </p:nvSpPr>
        <p:spPr bwMode="auto">
          <a:xfrm>
            <a:off x="2640624" y="3852863"/>
            <a:ext cx="1333500" cy="214312"/>
          </a:xfrm>
          <a:prstGeom prst="rect">
            <a:avLst/>
          </a:prstGeom>
          <a:blipFill dpi="0" rotWithShape="0">
            <a:blip r:embed="rId1"/>
            <a:srcRect/>
            <a:tile tx="0" ty="0" sx="100000" sy="100000" flip="none" algn="tl"/>
          </a:blipFill>
          <a:ln w="12700">
            <a:solidFill>
              <a:srgbClr val="000000"/>
            </a:solidFill>
            <a:miter lim="800000"/>
          </a:ln>
        </p:spPr>
        <p:txBody>
          <a:bodyPr/>
          <a:lstStyle/>
          <a:p>
            <a:endParaRPr lang="en-IN"/>
          </a:p>
        </p:txBody>
      </p:sp>
      <p:sp>
        <p:nvSpPr>
          <p:cNvPr id="25622" name="Rectangle 23"/>
          <p:cNvSpPr>
            <a:spLocks noChangeArrowheads="1"/>
          </p:cNvSpPr>
          <p:nvPr/>
        </p:nvSpPr>
        <p:spPr bwMode="auto">
          <a:xfrm>
            <a:off x="1846385" y="4210051"/>
            <a:ext cx="1059474" cy="227013"/>
          </a:xfrm>
          <a:prstGeom prst="rect">
            <a:avLst/>
          </a:prstGeom>
          <a:blipFill dpi="0" rotWithShape="0">
            <a:blip r:embed="rId1"/>
            <a:srcRect/>
            <a:tile tx="0" ty="0" sx="100000" sy="100000" flip="none" algn="tl"/>
          </a:blipFill>
          <a:ln w="12700">
            <a:solidFill>
              <a:srgbClr val="000000"/>
            </a:solidFill>
            <a:miter lim="800000"/>
          </a:ln>
        </p:spPr>
        <p:txBody>
          <a:bodyPr/>
          <a:lstStyle/>
          <a:p>
            <a:endParaRPr lang="en-IN"/>
          </a:p>
        </p:txBody>
      </p:sp>
      <p:sp>
        <p:nvSpPr>
          <p:cNvPr id="25623" name="Rectangle 24"/>
          <p:cNvSpPr>
            <a:spLocks noChangeArrowheads="1"/>
          </p:cNvSpPr>
          <p:nvPr/>
        </p:nvSpPr>
        <p:spPr bwMode="auto">
          <a:xfrm>
            <a:off x="5376497" y="2882900"/>
            <a:ext cx="1061188"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Conventional</a:t>
            </a:r>
            <a:endParaRPr lang="en-US" b="1">
              <a:solidFill>
                <a:schemeClr val="tx1"/>
              </a:solidFill>
              <a:latin typeface="Comic Sans MS" panose="030F0702030302020204" pitchFamily="66" charset="0"/>
            </a:endParaRPr>
          </a:p>
        </p:txBody>
      </p:sp>
      <p:sp>
        <p:nvSpPr>
          <p:cNvPr id="25624" name="Rectangle 25"/>
          <p:cNvSpPr>
            <a:spLocks noChangeArrowheads="1"/>
          </p:cNvSpPr>
          <p:nvPr/>
        </p:nvSpPr>
        <p:spPr bwMode="auto">
          <a:xfrm>
            <a:off x="6296758" y="2917825"/>
            <a:ext cx="716543"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Filtration</a:t>
            </a:r>
            <a:endParaRPr lang="en-US" b="1">
              <a:solidFill>
                <a:schemeClr val="tx1"/>
              </a:solidFill>
              <a:latin typeface="Comic Sans MS" panose="030F0702030302020204" pitchFamily="66" charset="0"/>
            </a:endParaRPr>
          </a:p>
        </p:txBody>
      </p:sp>
      <p:sp>
        <p:nvSpPr>
          <p:cNvPr id="25625" name="Rectangle 26"/>
          <p:cNvSpPr>
            <a:spLocks noChangeArrowheads="1"/>
          </p:cNvSpPr>
          <p:nvPr/>
        </p:nvSpPr>
        <p:spPr bwMode="auto">
          <a:xfrm>
            <a:off x="3894992" y="3251200"/>
            <a:ext cx="1115690"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Microfiltration</a:t>
            </a:r>
            <a:endParaRPr lang="en-US" b="1">
              <a:solidFill>
                <a:schemeClr val="tx1"/>
              </a:solidFill>
              <a:latin typeface="Comic Sans MS" panose="030F0702030302020204" pitchFamily="66" charset="0"/>
            </a:endParaRPr>
          </a:p>
        </p:txBody>
      </p:sp>
      <p:sp>
        <p:nvSpPr>
          <p:cNvPr id="25626" name="Rectangle 27"/>
          <p:cNvSpPr>
            <a:spLocks noChangeArrowheads="1"/>
          </p:cNvSpPr>
          <p:nvPr/>
        </p:nvSpPr>
        <p:spPr bwMode="auto">
          <a:xfrm>
            <a:off x="2646485" y="3597275"/>
            <a:ext cx="1049967"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Ultrafiltration</a:t>
            </a:r>
            <a:endParaRPr lang="en-US" b="1">
              <a:solidFill>
                <a:schemeClr val="tx1"/>
              </a:solidFill>
              <a:latin typeface="Comic Sans MS" panose="030F0702030302020204" pitchFamily="66" charset="0"/>
            </a:endParaRPr>
          </a:p>
        </p:txBody>
      </p:sp>
      <p:sp>
        <p:nvSpPr>
          <p:cNvPr id="25627" name="Rectangle 28"/>
          <p:cNvSpPr>
            <a:spLocks noChangeArrowheads="1"/>
          </p:cNvSpPr>
          <p:nvPr/>
        </p:nvSpPr>
        <p:spPr bwMode="auto">
          <a:xfrm>
            <a:off x="1704243" y="3811589"/>
            <a:ext cx="649217"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Reverse</a:t>
            </a:r>
            <a:endParaRPr lang="en-US" b="1">
              <a:solidFill>
                <a:schemeClr val="tx1"/>
              </a:solidFill>
              <a:latin typeface="Comic Sans MS" panose="030F0702030302020204" pitchFamily="66" charset="0"/>
            </a:endParaRPr>
          </a:p>
        </p:txBody>
      </p:sp>
      <p:sp>
        <p:nvSpPr>
          <p:cNvPr id="25628" name="Rectangle 29"/>
          <p:cNvSpPr>
            <a:spLocks noChangeArrowheads="1"/>
          </p:cNvSpPr>
          <p:nvPr/>
        </p:nvSpPr>
        <p:spPr bwMode="auto">
          <a:xfrm>
            <a:off x="1704243" y="3978275"/>
            <a:ext cx="705321"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Osmosis</a:t>
            </a:r>
            <a:endParaRPr lang="en-US" b="1">
              <a:solidFill>
                <a:schemeClr val="tx1"/>
              </a:solidFill>
              <a:latin typeface="Comic Sans MS" panose="030F0702030302020204" pitchFamily="66" charset="0"/>
            </a:endParaRPr>
          </a:p>
        </p:txBody>
      </p:sp>
      <p:sp>
        <p:nvSpPr>
          <p:cNvPr id="25629" name="Rectangle 30"/>
          <p:cNvSpPr>
            <a:spLocks noChangeArrowheads="1"/>
          </p:cNvSpPr>
          <p:nvPr/>
        </p:nvSpPr>
        <p:spPr bwMode="auto">
          <a:xfrm>
            <a:off x="1608993" y="1917700"/>
            <a:ext cx="120226"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H</a:t>
            </a:r>
            <a:endParaRPr lang="en-US" b="1">
              <a:solidFill>
                <a:schemeClr val="tx1"/>
              </a:solidFill>
              <a:latin typeface="Comic Sans MS" panose="030F0702030302020204" pitchFamily="66" charset="0"/>
            </a:endParaRPr>
          </a:p>
        </p:txBody>
      </p:sp>
      <p:sp>
        <p:nvSpPr>
          <p:cNvPr id="25630" name="Rectangle 31"/>
          <p:cNvSpPr>
            <a:spLocks noChangeArrowheads="1"/>
          </p:cNvSpPr>
          <p:nvPr/>
        </p:nvSpPr>
        <p:spPr bwMode="auto">
          <a:xfrm>
            <a:off x="1714500" y="1978026"/>
            <a:ext cx="64120" cy="138499"/>
          </a:xfrm>
          <a:prstGeom prst="rect">
            <a:avLst/>
          </a:prstGeom>
          <a:noFill/>
          <a:ln w="9525">
            <a:noFill/>
            <a:miter lim="800000"/>
          </a:ln>
        </p:spPr>
        <p:txBody>
          <a:bodyPr wrap="none" lIns="0" tIns="0" rIns="0" bIns="0">
            <a:spAutoFit/>
          </a:bodyPr>
          <a:lstStyle/>
          <a:p>
            <a:pPr algn="l" defTabSz="838200"/>
            <a:r>
              <a:rPr lang="en-US" sz="900" b="1">
                <a:solidFill>
                  <a:schemeClr val="tx1"/>
                </a:solidFill>
                <a:latin typeface="Helvetica"/>
              </a:rPr>
              <a:t>2</a:t>
            </a:r>
            <a:endParaRPr lang="en-US" b="1">
              <a:solidFill>
                <a:schemeClr val="tx1"/>
              </a:solidFill>
              <a:latin typeface="Comic Sans MS" panose="030F0702030302020204" pitchFamily="66" charset="0"/>
            </a:endParaRPr>
          </a:p>
        </p:txBody>
      </p:sp>
      <p:sp>
        <p:nvSpPr>
          <p:cNvPr id="25631" name="Rectangle 32"/>
          <p:cNvSpPr>
            <a:spLocks noChangeArrowheads="1"/>
          </p:cNvSpPr>
          <p:nvPr/>
        </p:nvSpPr>
        <p:spPr bwMode="auto">
          <a:xfrm>
            <a:off x="1777512" y="1917700"/>
            <a:ext cx="129844"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O</a:t>
            </a:r>
            <a:endParaRPr lang="en-US" b="1">
              <a:solidFill>
                <a:schemeClr val="tx1"/>
              </a:solidFill>
              <a:latin typeface="Comic Sans MS" panose="030F0702030302020204" pitchFamily="66" charset="0"/>
            </a:endParaRPr>
          </a:p>
        </p:txBody>
      </p:sp>
      <p:sp>
        <p:nvSpPr>
          <p:cNvPr id="25632" name="Rectangle 33"/>
          <p:cNvSpPr>
            <a:spLocks noChangeArrowheads="1"/>
          </p:cNvSpPr>
          <p:nvPr/>
        </p:nvSpPr>
        <p:spPr bwMode="auto">
          <a:xfrm>
            <a:off x="1481504" y="2120900"/>
            <a:ext cx="641201"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(0.2 nm)</a:t>
            </a:r>
            <a:endParaRPr lang="en-US" b="1">
              <a:solidFill>
                <a:schemeClr val="tx1"/>
              </a:solidFill>
              <a:latin typeface="Comic Sans MS" panose="030F0702030302020204" pitchFamily="66" charset="0"/>
            </a:endParaRPr>
          </a:p>
        </p:txBody>
      </p:sp>
      <p:sp>
        <p:nvSpPr>
          <p:cNvPr id="25633" name="Rectangle 34"/>
          <p:cNvSpPr>
            <a:spLocks noChangeArrowheads="1"/>
          </p:cNvSpPr>
          <p:nvPr/>
        </p:nvSpPr>
        <p:spPr bwMode="auto">
          <a:xfrm>
            <a:off x="2466243" y="1917700"/>
            <a:ext cx="966611"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Hemoglobin</a:t>
            </a:r>
            <a:endParaRPr lang="en-US" b="1">
              <a:solidFill>
                <a:schemeClr val="tx1"/>
              </a:solidFill>
              <a:latin typeface="Comic Sans MS" panose="030F0702030302020204" pitchFamily="66" charset="0"/>
            </a:endParaRPr>
          </a:p>
        </p:txBody>
      </p:sp>
      <p:sp>
        <p:nvSpPr>
          <p:cNvPr id="25634" name="Rectangle 35"/>
          <p:cNvSpPr>
            <a:spLocks noChangeArrowheads="1"/>
          </p:cNvSpPr>
          <p:nvPr/>
        </p:nvSpPr>
        <p:spPr bwMode="auto">
          <a:xfrm>
            <a:off x="2656743" y="2084389"/>
            <a:ext cx="501740"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(7 nm)</a:t>
            </a:r>
            <a:endParaRPr lang="en-US" b="1">
              <a:solidFill>
                <a:schemeClr val="tx1"/>
              </a:solidFill>
              <a:latin typeface="Comic Sans MS" panose="030F0702030302020204" pitchFamily="66" charset="0"/>
            </a:endParaRPr>
          </a:p>
        </p:txBody>
      </p:sp>
      <p:sp>
        <p:nvSpPr>
          <p:cNvPr id="25635" name="Rectangle 36"/>
          <p:cNvSpPr>
            <a:spLocks noChangeArrowheads="1"/>
          </p:cNvSpPr>
          <p:nvPr/>
        </p:nvSpPr>
        <p:spPr bwMode="auto">
          <a:xfrm>
            <a:off x="3640015" y="1930400"/>
            <a:ext cx="413768"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Virus</a:t>
            </a:r>
            <a:endParaRPr lang="en-US" b="1">
              <a:solidFill>
                <a:schemeClr val="tx1"/>
              </a:solidFill>
              <a:latin typeface="Comic Sans MS" panose="030F0702030302020204" pitchFamily="66" charset="0"/>
            </a:endParaRPr>
          </a:p>
        </p:txBody>
      </p:sp>
      <p:sp>
        <p:nvSpPr>
          <p:cNvPr id="25636" name="Rectangle 37"/>
          <p:cNvSpPr>
            <a:spLocks noChangeArrowheads="1"/>
          </p:cNvSpPr>
          <p:nvPr/>
        </p:nvSpPr>
        <p:spPr bwMode="auto">
          <a:xfrm>
            <a:off x="3408485" y="2097089"/>
            <a:ext cx="929742"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(10-100 nm)</a:t>
            </a:r>
            <a:endParaRPr lang="en-US" b="1">
              <a:solidFill>
                <a:schemeClr val="tx1"/>
              </a:solidFill>
              <a:latin typeface="Comic Sans MS" panose="030F0702030302020204" pitchFamily="66" charset="0"/>
            </a:endParaRPr>
          </a:p>
        </p:txBody>
      </p:sp>
      <p:sp>
        <p:nvSpPr>
          <p:cNvPr id="25637" name="Rectangle 38"/>
          <p:cNvSpPr>
            <a:spLocks noChangeArrowheads="1"/>
          </p:cNvSpPr>
          <p:nvPr/>
        </p:nvSpPr>
        <p:spPr bwMode="auto">
          <a:xfrm>
            <a:off x="4201258" y="1917700"/>
            <a:ext cx="780663"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Microbial </a:t>
            </a:r>
            <a:endParaRPr lang="en-US" b="1">
              <a:solidFill>
                <a:schemeClr val="tx1"/>
              </a:solidFill>
              <a:latin typeface="Comic Sans MS" panose="030F0702030302020204" pitchFamily="66" charset="0"/>
            </a:endParaRPr>
          </a:p>
        </p:txBody>
      </p:sp>
      <p:sp>
        <p:nvSpPr>
          <p:cNvPr id="25638" name="Rectangle 39"/>
          <p:cNvSpPr>
            <a:spLocks noChangeArrowheads="1"/>
          </p:cNvSpPr>
          <p:nvPr/>
        </p:nvSpPr>
        <p:spPr bwMode="auto">
          <a:xfrm>
            <a:off x="4847492" y="1917700"/>
            <a:ext cx="399148"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Cells</a:t>
            </a:r>
            <a:endParaRPr lang="en-US" b="1">
              <a:solidFill>
                <a:schemeClr val="tx1"/>
              </a:solidFill>
              <a:latin typeface="Comic Sans MS" panose="030F0702030302020204" pitchFamily="66" charset="0"/>
            </a:endParaRPr>
          </a:p>
        </p:txBody>
      </p:sp>
      <p:sp>
        <p:nvSpPr>
          <p:cNvPr id="25639" name="Rectangle 40"/>
          <p:cNvSpPr>
            <a:spLocks noChangeArrowheads="1"/>
          </p:cNvSpPr>
          <p:nvPr/>
        </p:nvSpPr>
        <p:spPr bwMode="auto">
          <a:xfrm>
            <a:off x="4434254" y="2084389"/>
            <a:ext cx="593111"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(~1 µm)</a:t>
            </a:r>
            <a:endParaRPr lang="en-US" b="1">
              <a:solidFill>
                <a:schemeClr val="tx1"/>
              </a:solidFill>
              <a:latin typeface="Comic Sans MS" panose="030F0702030302020204" pitchFamily="66" charset="0"/>
            </a:endParaRPr>
          </a:p>
        </p:txBody>
      </p:sp>
      <p:grpSp>
        <p:nvGrpSpPr>
          <p:cNvPr id="2" name="Group 41"/>
          <p:cNvGrpSpPr/>
          <p:nvPr/>
        </p:nvGrpSpPr>
        <p:grpSpPr bwMode="auto">
          <a:xfrm>
            <a:off x="1714501" y="2393950"/>
            <a:ext cx="84992" cy="547688"/>
            <a:chOff x="1120" y="1736"/>
            <a:chExt cx="64" cy="368"/>
          </a:xfrm>
        </p:grpSpPr>
        <p:sp>
          <p:nvSpPr>
            <p:cNvPr id="25679" name="Freeform 42"/>
            <p:cNvSpPr/>
            <p:nvPr/>
          </p:nvSpPr>
          <p:spPr bwMode="auto">
            <a:xfrm>
              <a:off x="1120" y="2016"/>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25680" name="Line 43"/>
            <p:cNvSpPr>
              <a:spLocks noChangeShapeType="1"/>
            </p:cNvSpPr>
            <p:nvPr/>
          </p:nvSpPr>
          <p:spPr bwMode="auto">
            <a:xfrm>
              <a:off x="1152" y="1736"/>
              <a:ext cx="1" cy="344"/>
            </a:xfrm>
            <a:prstGeom prst="line">
              <a:avLst/>
            </a:prstGeom>
            <a:noFill/>
            <a:ln w="12700">
              <a:solidFill>
                <a:srgbClr val="000000"/>
              </a:solidFill>
              <a:round/>
            </a:ln>
          </p:spPr>
          <p:txBody>
            <a:bodyPr/>
            <a:lstStyle/>
            <a:p>
              <a:endParaRPr lang="en-US"/>
            </a:p>
          </p:txBody>
        </p:sp>
      </p:grpSp>
      <p:grpSp>
        <p:nvGrpSpPr>
          <p:cNvPr id="3" name="Group 44"/>
          <p:cNvGrpSpPr/>
          <p:nvPr/>
        </p:nvGrpSpPr>
        <p:grpSpPr bwMode="auto">
          <a:xfrm>
            <a:off x="2836985" y="2382838"/>
            <a:ext cx="83527" cy="558800"/>
            <a:chOff x="1968" y="1728"/>
            <a:chExt cx="64" cy="376"/>
          </a:xfrm>
        </p:grpSpPr>
        <p:sp>
          <p:nvSpPr>
            <p:cNvPr id="25677" name="Freeform 45"/>
            <p:cNvSpPr/>
            <p:nvPr/>
          </p:nvSpPr>
          <p:spPr bwMode="auto">
            <a:xfrm>
              <a:off x="1968" y="2016"/>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25678" name="Line 46"/>
            <p:cNvSpPr>
              <a:spLocks noChangeShapeType="1"/>
            </p:cNvSpPr>
            <p:nvPr/>
          </p:nvSpPr>
          <p:spPr bwMode="auto">
            <a:xfrm>
              <a:off x="2000" y="1728"/>
              <a:ext cx="1" cy="352"/>
            </a:xfrm>
            <a:prstGeom prst="line">
              <a:avLst/>
            </a:prstGeom>
            <a:noFill/>
            <a:ln w="12700">
              <a:solidFill>
                <a:srgbClr val="000000"/>
              </a:solidFill>
              <a:round/>
            </a:ln>
          </p:spPr>
          <p:txBody>
            <a:bodyPr/>
            <a:lstStyle/>
            <a:p>
              <a:endParaRPr lang="en-US"/>
            </a:p>
          </p:txBody>
        </p:sp>
      </p:grpSp>
      <p:grpSp>
        <p:nvGrpSpPr>
          <p:cNvPr id="4" name="Group 47"/>
          <p:cNvGrpSpPr/>
          <p:nvPr/>
        </p:nvGrpSpPr>
        <p:grpSpPr bwMode="auto">
          <a:xfrm>
            <a:off x="4604239" y="2370139"/>
            <a:ext cx="83527" cy="560387"/>
            <a:chOff x="3304" y="1720"/>
            <a:chExt cx="64" cy="376"/>
          </a:xfrm>
        </p:grpSpPr>
        <p:sp>
          <p:nvSpPr>
            <p:cNvPr id="25675" name="Freeform 48"/>
            <p:cNvSpPr/>
            <p:nvPr/>
          </p:nvSpPr>
          <p:spPr bwMode="auto">
            <a:xfrm>
              <a:off x="3304" y="2008"/>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25676" name="Line 49"/>
            <p:cNvSpPr>
              <a:spLocks noChangeShapeType="1"/>
            </p:cNvSpPr>
            <p:nvPr/>
          </p:nvSpPr>
          <p:spPr bwMode="auto">
            <a:xfrm>
              <a:off x="3336" y="1720"/>
              <a:ext cx="1" cy="352"/>
            </a:xfrm>
            <a:prstGeom prst="line">
              <a:avLst/>
            </a:prstGeom>
            <a:noFill/>
            <a:ln w="12700">
              <a:solidFill>
                <a:srgbClr val="000000"/>
              </a:solidFill>
              <a:round/>
            </a:ln>
          </p:spPr>
          <p:txBody>
            <a:bodyPr/>
            <a:lstStyle/>
            <a:p>
              <a:endParaRPr lang="en-US"/>
            </a:p>
          </p:txBody>
        </p:sp>
      </p:grpSp>
      <p:grpSp>
        <p:nvGrpSpPr>
          <p:cNvPr id="5" name="Group 50"/>
          <p:cNvGrpSpPr/>
          <p:nvPr/>
        </p:nvGrpSpPr>
        <p:grpSpPr bwMode="auto">
          <a:xfrm>
            <a:off x="5196254" y="2370139"/>
            <a:ext cx="84992" cy="560387"/>
            <a:chOff x="3752" y="1720"/>
            <a:chExt cx="64" cy="376"/>
          </a:xfrm>
        </p:grpSpPr>
        <p:sp>
          <p:nvSpPr>
            <p:cNvPr id="25673" name="Freeform 51"/>
            <p:cNvSpPr/>
            <p:nvPr/>
          </p:nvSpPr>
          <p:spPr bwMode="auto">
            <a:xfrm>
              <a:off x="3752" y="2008"/>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25674" name="Line 52"/>
            <p:cNvSpPr>
              <a:spLocks noChangeShapeType="1"/>
            </p:cNvSpPr>
            <p:nvPr/>
          </p:nvSpPr>
          <p:spPr bwMode="auto">
            <a:xfrm>
              <a:off x="3784" y="1720"/>
              <a:ext cx="1" cy="352"/>
            </a:xfrm>
            <a:prstGeom prst="line">
              <a:avLst/>
            </a:prstGeom>
            <a:noFill/>
            <a:ln w="12700">
              <a:solidFill>
                <a:srgbClr val="000000"/>
              </a:solidFill>
              <a:round/>
            </a:ln>
          </p:spPr>
          <p:txBody>
            <a:bodyPr/>
            <a:lstStyle/>
            <a:p>
              <a:endParaRPr lang="en-US"/>
            </a:p>
          </p:txBody>
        </p:sp>
      </p:grpSp>
      <p:sp>
        <p:nvSpPr>
          <p:cNvPr id="25644" name="Rectangle 53"/>
          <p:cNvSpPr>
            <a:spLocks noChangeArrowheads="1"/>
          </p:cNvSpPr>
          <p:nvPr/>
        </p:nvSpPr>
        <p:spPr bwMode="auto">
          <a:xfrm>
            <a:off x="5313485" y="1917700"/>
            <a:ext cx="714939"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Protozoa</a:t>
            </a:r>
            <a:endParaRPr lang="en-US" b="1">
              <a:solidFill>
                <a:schemeClr val="tx1"/>
              </a:solidFill>
              <a:latin typeface="Comic Sans MS" panose="030F0702030302020204" pitchFamily="66" charset="0"/>
            </a:endParaRPr>
          </a:p>
        </p:txBody>
      </p:sp>
      <p:sp>
        <p:nvSpPr>
          <p:cNvPr id="25645" name="Rectangle 54"/>
          <p:cNvSpPr>
            <a:spLocks noChangeArrowheads="1"/>
          </p:cNvSpPr>
          <p:nvPr/>
        </p:nvSpPr>
        <p:spPr bwMode="auto">
          <a:xfrm>
            <a:off x="5313485" y="2084389"/>
            <a:ext cx="593111"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(&gt;2 µm)</a:t>
            </a:r>
            <a:endParaRPr lang="en-US" b="1">
              <a:solidFill>
                <a:schemeClr val="tx1"/>
              </a:solidFill>
              <a:latin typeface="Comic Sans MS" panose="030F0702030302020204" pitchFamily="66" charset="0"/>
            </a:endParaRPr>
          </a:p>
        </p:txBody>
      </p:sp>
      <p:sp>
        <p:nvSpPr>
          <p:cNvPr id="25646" name="Rectangle 55"/>
          <p:cNvSpPr>
            <a:spLocks noChangeArrowheads="1"/>
          </p:cNvSpPr>
          <p:nvPr/>
        </p:nvSpPr>
        <p:spPr bwMode="auto">
          <a:xfrm>
            <a:off x="4646736" y="5489576"/>
            <a:ext cx="714939" cy="400110"/>
          </a:xfrm>
          <a:prstGeom prst="rect">
            <a:avLst/>
          </a:prstGeom>
          <a:solidFill>
            <a:srgbClr val="CCFF99"/>
          </a:solidFill>
          <a:ln w="6350">
            <a:solidFill>
              <a:srgbClr val="000000"/>
            </a:solidFill>
            <a:miter lim="800000"/>
          </a:ln>
        </p:spPr>
        <p:txBody>
          <a:bodyPr wrap="none" lIns="0" tIns="0" rIns="0" bIns="0">
            <a:spAutoFit/>
          </a:bodyPr>
          <a:lstStyle/>
          <a:p>
            <a:pPr algn="l" defTabSz="838200"/>
            <a:r>
              <a:rPr lang="en-US" sz="1300" b="1">
                <a:solidFill>
                  <a:schemeClr val="tx1"/>
                </a:solidFill>
                <a:latin typeface="Helvetica"/>
              </a:rPr>
              <a:t>PM </a:t>
            </a:r>
            <a:r>
              <a:rPr lang="en-US" sz="1300" b="1" baseline="-25000">
                <a:solidFill>
                  <a:schemeClr val="tx1"/>
                </a:solidFill>
                <a:latin typeface="Helvetica"/>
              </a:rPr>
              <a:t>2.5</a:t>
            </a:r>
            <a:endParaRPr lang="en-US" sz="1300" b="1" baseline="-25000">
              <a:solidFill>
                <a:schemeClr val="tx1"/>
              </a:solidFill>
              <a:latin typeface="Helvetica"/>
            </a:endParaRPr>
          </a:p>
          <a:p>
            <a:pPr algn="l" defTabSz="838200"/>
            <a:r>
              <a:rPr lang="en-US" sz="1300" b="1">
                <a:solidFill>
                  <a:schemeClr val="tx1"/>
                </a:solidFill>
                <a:latin typeface="Helvetica"/>
              </a:rPr>
              <a:t>Aerosols</a:t>
            </a:r>
            <a:endParaRPr lang="en-US" b="1">
              <a:solidFill>
                <a:schemeClr val="tx1"/>
              </a:solidFill>
              <a:latin typeface="Comic Sans MS" panose="030F0702030302020204" pitchFamily="66" charset="0"/>
            </a:endParaRPr>
          </a:p>
        </p:txBody>
      </p:sp>
      <p:grpSp>
        <p:nvGrpSpPr>
          <p:cNvPr id="6" name="Group 56"/>
          <p:cNvGrpSpPr/>
          <p:nvPr/>
        </p:nvGrpSpPr>
        <p:grpSpPr bwMode="auto">
          <a:xfrm>
            <a:off x="2349012" y="1727201"/>
            <a:ext cx="1545980" cy="142875"/>
            <a:chOff x="1600" y="1288"/>
            <a:chExt cx="1168" cy="96"/>
          </a:xfrm>
        </p:grpSpPr>
        <p:sp>
          <p:nvSpPr>
            <p:cNvPr id="25670" name="Freeform 57"/>
            <p:cNvSpPr/>
            <p:nvPr/>
          </p:nvSpPr>
          <p:spPr bwMode="auto">
            <a:xfrm>
              <a:off x="1600" y="1288"/>
              <a:ext cx="112" cy="96"/>
            </a:xfrm>
            <a:custGeom>
              <a:avLst/>
              <a:gdLst>
                <a:gd name="T0" fmla="*/ 0 w 112"/>
                <a:gd name="T1" fmla="*/ 48 h 96"/>
                <a:gd name="T2" fmla="*/ 112 w 112"/>
                <a:gd name="T3" fmla="*/ 0 h 96"/>
                <a:gd name="T4" fmla="*/ 112 w 112"/>
                <a:gd name="T5" fmla="*/ 96 h 96"/>
                <a:gd name="T6" fmla="*/ 0 w 112"/>
                <a:gd name="T7" fmla="*/ 48 h 96"/>
                <a:gd name="T8" fmla="*/ 0 60000 65536"/>
                <a:gd name="T9" fmla="*/ 0 60000 65536"/>
                <a:gd name="T10" fmla="*/ 0 60000 65536"/>
                <a:gd name="T11" fmla="*/ 0 60000 65536"/>
                <a:gd name="T12" fmla="*/ 0 w 112"/>
                <a:gd name="T13" fmla="*/ 0 h 96"/>
                <a:gd name="T14" fmla="*/ 112 w 112"/>
                <a:gd name="T15" fmla="*/ 96 h 96"/>
              </a:gdLst>
              <a:ahLst/>
              <a:cxnLst>
                <a:cxn ang="T8">
                  <a:pos x="T0" y="T1"/>
                </a:cxn>
                <a:cxn ang="T9">
                  <a:pos x="T2" y="T3"/>
                </a:cxn>
                <a:cxn ang="T10">
                  <a:pos x="T4" y="T5"/>
                </a:cxn>
                <a:cxn ang="T11">
                  <a:pos x="T6" y="T7"/>
                </a:cxn>
              </a:cxnLst>
              <a:rect l="T12" t="T13" r="T14" b="T15"/>
              <a:pathLst>
                <a:path w="112" h="96">
                  <a:moveTo>
                    <a:pt x="0" y="48"/>
                  </a:moveTo>
                  <a:lnTo>
                    <a:pt x="112" y="0"/>
                  </a:lnTo>
                  <a:lnTo>
                    <a:pt x="112" y="96"/>
                  </a:lnTo>
                  <a:lnTo>
                    <a:pt x="0" y="48"/>
                  </a:lnTo>
                  <a:close/>
                </a:path>
              </a:pathLst>
            </a:custGeom>
            <a:solidFill>
              <a:srgbClr val="FFFF99"/>
            </a:solidFill>
            <a:ln w="9525">
              <a:solidFill>
                <a:schemeClr val="tx1"/>
              </a:solidFill>
              <a:round/>
            </a:ln>
          </p:spPr>
          <p:txBody>
            <a:bodyPr/>
            <a:lstStyle/>
            <a:p>
              <a:endParaRPr lang="en-IN"/>
            </a:p>
          </p:txBody>
        </p:sp>
        <p:sp>
          <p:nvSpPr>
            <p:cNvPr id="25671" name="Freeform 58"/>
            <p:cNvSpPr/>
            <p:nvPr/>
          </p:nvSpPr>
          <p:spPr bwMode="auto">
            <a:xfrm>
              <a:off x="2656" y="1288"/>
              <a:ext cx="112" cy="96"/>
            </a:xfrm>
            <a:custGeom>
              <a:avLst/>
              <a:gdLst>
                <a:gd name="T0" fmla="*/ 112 w 112"/>
                <a:gd name="T1" fmla="*/ 48 h 96"/>
                <a:gd name="T2" fmla="*/ 0 w 112"/>
                <a:gd name="T3" fmla="*/ 96 h 96"/>
                <a:gd name="T4" fmla="*/ 0 w 112"/>
                <a:gd name="T5" fmla="*/ 0 h 96"/>
                <a:gd name="T6" fmla="*/ 112 w 112"/>
                <a:gd name="T7" fmla="*/ 48 h 96"/>
                <a:gd name="T8" fmla="*/ 0 60000 65536"/>
                <a:gd name="T9" fmla="*/ 0 60000 65536"/>
                <a:gd name="T10" fmla="*/ 0 60000 65536"/>
                <a:gd name="T11" fmla="*/ 0 60000 65536"/>
                <a:gd name="T12" fmla="*/ 0 w 112"/>
                <a:gd name="T13" fmla="*/ 0 h 96"/>
                <a:gd name="T14" fmla="*/ 112 w 112"/>
                <a:gd name="T15" fmla="*/ 96 h 96"/>
              </a:gdLst>
              <a:ahLst/>
              <a:cxnLst>
                <a:cxn ang="T8">
                  <a:pos x="T0" y="T1"/>
                </a:cxn>
                <a:cxn ang="T9">
                  <a:pos x="T2" y="T3"/>
                </a:cxn>
                <a:cxn ang="T10">
                  <a:pos x="T4" y="T5"/>
                </a:cxn>
                <a:cxn ang="T11">
                  <a:pos x="T6" y="T7"/>
                </a:cxn>
              </a:cxnLst>
              <a:rect l="T12" t="T13" r="T14" b="T15"/>
              <a:pathLst>
                <a:path w="112" h="96">
                  <a:moveTo>
                    <a:pt x="112" y="48"/>
                  </a:moveTo>
                  <a:lnTo>
                    <a:pt x="0" y="96"/>
                  </a:lnTo>
                  <a:lnTo>
                    <a:pt x="0" y="0"/>
                  </a:lnTo>
                  <a:lnTo>
                    <a:pt x="112" y="48"/>
                  </a:lnTo>
                  <a:close/>
                </a:path>
              </a:pathLst>
            </a:custGeom>
            <a:solidFill>
              <a:srgbClr val="FFFF99"/>
            </a:solidFill>
            <a:ln w="9525">
              <a:solidFill>
                <a:schemeClr val="tx1"/>
              </a:solidFill>
              <a:round/>
            </a:ln>
          </p:spPr>
          <p:txBody>
            <a:bodyPr/>
            <a:lstStyle/>
            <a:p>
              <a:endParaRPr lang="en-IN"/>
            </a:p>
          </p:txBody>
        </p:sp>
        <p:sp>
          <p:nvSpPr>
            <p:cNvPr id="25672" name="Line 59"/>
            <p:cNvSpPr>
              <a:spLocks noChangeShapeType="1"/>
            </p:cNvSpPr>
            <p:nvPr/>
          </p:nvSpPr>
          <p:spPr bwMode="auto">
            <a:xfrm flipH="1">
              <a:off x="1648" y="1336"/>
              <a:ext cx="1064" cy="1"/>
            </a:xfrm>
            <a:prstGeom prst="line">
              <a:avLst/>
            </a:prstGeom>
            <a:noFill/>
            <a:ln w="38100">
              <a:solidFill>
                <a:schemeClr val="tx1"/>
              </a:solidFill>
              <a:round/>
              <a:headEnd type="triangle" w="med" len="med"/>
              <a:tailEnd type="triangle" w="med" len="med"/>
            </a:ln>
          </p:spPr>
          <p:txBody>
            <a:bodyPr/>
            <a:lstStyle/>
            <a:p>
              <a:endParaRPr lang="en-US"/>
            </a:p>
          </p:txBody>
        </p:sp>
      </p:grpSp>
      <p:sp>
        <p:nvSpPr>
          <p:cNvPr id="25648" name="Rectangle 60"/>
          <p:cNvSpPr>
            <a:spLocks noChangeArrowheads="1"/>
          </p:cNvSpPr>
          <p:nvPr/>
        </p:nvSpPr>
        <p:spPr bwMode="auto">
          <a:xfrm>
            <a:off x="1925515" y="1203326"/>
            <a:ext cx="2713884" cy="246221"/>
          </a:xfrm>
          <a:prstGeom prst="rect">
            <a:avLst/>
          </a:prstGeom>
          <a:noFill/>
          <a:ln w="9525">
            <a:noFill/>
            <a:miter lim="800000"/>
          </a:ln>
        </p:spPr>
        <p:txBody>
          <a:bodyPr wrap="none" lIns="0" tIns="0" rIns="0" bIns="0">
            <a:spAutoFit/>
          </a:bodyPr>
          <a:lstStyle/>
          <a:p>
            <a:pPr algn="l" defTabSz="838200"/>
            <a:r>
              <a:rPr lang="en-US" sz="1600" b="1">
                <a:solidFill>
                  <a:schemeClr val="tx1"/>
                </a:solidFill>
                <a:latin typeface="Helvetica"/>
              </a:rPr>
              <a:t>Nanoscale contaminants in </a:t>
            </a:r>
            <a:endParaRPr lang="en-US">
              <a:solidFill>
                <a:schemeClr val="tx1"/>
              </a:solidFill>
              <a:latin typeface="Comic Sans MS" panose="030F0702030302020204" pitchFamily="66" charset="0"/>
            </a:endParaRPr>
          </a:p>
        </p:txBody>
      </p:sp>
      <p:sp>
        <p:nvSpPr>
          <p:cNvPr id="25649" name="Rectangle 61"/>
          <p:cNvSpPr>
            <a:spLocks noChangeArrowheads="1"/>
          </p:cNvSpPr>
          <p:nvPr/>
        </p:nvSpPr>
        <p:spPr bwMode="auto">
          <a:xfrm>
            <a:off x="1852246" y="1417639"/>
            <a:ext cx="2824491" cy="246221"/>
          </a:xfrm>
          <a:prstGeom prst="rect">
            <a:avLst/>
          </a:prstGeom>
          <a:noFill/>
          <a:ln w="9525">
            <a:noFill/>
            <a:miter lim="800000"/>
          </a:ln>
        </p:spPr>
        <p:txBody>
          <a:bodyPr wrap="none" lIns="0" tIns="0" rIns="0" bIns="0">
            <a:spAutoFit/>
          </a:bodyPr>
          <a:lstStyle/>
          <a:p>
            <a:pPr algn="l" defTabSz="838200"/>
            <a:r>
              <a:rPr lang="en-US" sz="1600" b="1">
                <a:solidFill>
                  <a:schemeClr val="tx1"/>
                </a:solidFill>
                <a:latin typeface="Helvetica"/>
              </a:rPr>
              <a:t>water and air (little is known)</a:t>
            </a:r>
            <a:endParaRPr lang="en-US">
              <a:solidFill>
                <a:schemeClr val="tx1"/>
              </a:solidFill>
              <a:latin typeface="Comic Sans MS" panose="030F0702030302020204" pitchFamily="66" charset="0"/>
            </a:endParaRPr>
          </a:p>
        </p:txBody>
      </p:sp>
      <p:sp>
        <p:nvSpPr>
          <p:cNvPr id="25650" name="Rectangle 62"/>
          <p:cNvSpPr>
            <a:spLocks noChangeArrowheads="1"/>
          </p:cNvSpPr>
          <p:nvPr/>
        </p:nvSpPr>
        <p:spPr bwMode="auto">
          <a:xfrm>
            <a:off x="1724758" y="488951"/>
            <a:ext cx="4565352" cy="276999"/>
          </a:xfrm>
          <a:prstGeom prst="rect">
            <a:avLst/>
          </a:prstGeom>
          <a:noFill/>
          <a:ln w="9525">
            <a:noFill/>
            <a:miter lim="800000"/>
          </a:ln>
        </p:spPr>
        <p:txBody>
          <a:bodyPr wrap="none" lIns="0" tIns="0" rIns="0" bIns="0">
            <a:spAutoFit/>
          </a:bodyPr>
          <a:lstStyle/>
          <a:p>
            <a:pPr algn="l" defTabSz="838200"/>
            <a:r>
              <a:rPr lang="en-US" b="1">
                <a:solidFill>
                  <a:schemeClr val="tx1"/>
                </a:solidFill>
              </a:rPr>
              <a:t>Size Spectrum of Environmental Particles</a:t>
            </a:r>
            <a:endParaRPr lang="en-US">
              <a:solidFill>
                <a:schemeClr val="tx1"/>
              </a:solidFill>
            </a:endParaRPr>
          </a:p>
        </p:txBody>
      </p:sp>
      <p:grpSp>
        <p:nvGrpSpPr>
          <p:cNvPr id="7" name="Group 63"/>
          <p:cNvGrpSpPr/>
          <p:nvPr/>
        </p:nvGrpSpPr>
        <p:grpSpPr bwMode="auto">
          <a:xfrm>
            <a:off x="5747239" y="4978401"/>
            <a:ext cx="71804" cy="511175"/>
            <a:chOff x="4168" y="3472"/>
            <a:chExt cx="64" cy="328"/>
          </a:xfrm>
        </p:grpSpPr>
        <p:sp>
          <p:nvSpPr>
            <p:cNvPr id="25668" name="Freeform 64"/>
            <p:cNvSpPr/>
            <p:nvPr/>
          </p:nvSpPr>
          <p:spPr bwMode="auto">
            <a:xfrm>
              <a:off x="4168" y="3472"/>
              <a:ext cx="64" cy="88"/>
            </a:xfrm>
            <a:custGeom>
              <a:avLst/>
              <a:gdLst>
                <a:gd name="T0" fmla="*/ 32 w 64"/>
                <a:gd name="T1" fmla="*/ 0 h 88"/>
                <a:gd name="T2" fmla="*/ 64 w 64"/>
                <a:gd name="T3" fmla="*/ 88 h 88"/>
                <a:gd name="T4" fmla="*/ 0 w 64"/>
                <a:gd name="T5" fmla="*/ 88 h 88"/>
                <a:gd name="T6" fmla="*/ 32 w 64"/>
                <a:gd name="T7" fmla="*/ 0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0"/>
                  </a:moveTo>
                  <a:lnTo>
                    <a:pt x="64" y="88"/>
                  </a:lnTo>
                  <a:lnTo>
                    <a:pt x="0" y="88"/>
                  </a:lnTo>
                  <a:lnTo>
                    <a:pt x="32" y="0"/>
                  </a:lnTo>
                  <a:close/>
                </a:path>
              </a:pathLst>
            </a:custGeom>
            <a:solidFill>
              <a:srgbClr val="000000"/>
            </a:solidFill>
            <a:ln w="9525">
              <a:noFill/>
              <a:round/>
            </a:ln>
          </p:spPr>
          <p:txBody>
            <a:bodyPr/>
            <a:lstStyle/>
            <a:p>
              <a:endParaRPr lang="en-IN"/>
            </a:p>
          </p:txBody>
        </p:sp>
        <p:sp>
          <p:nvSpPr>
            <p:cNvPr id="25669" name="Line 65"/>
            <p:cNvSpPr>
              <a:spLocks noChangeShapeType="1"/>
            </p:cNvSpPr>
            <p:nvPr/>
          </p:nvSpPr>
          <p:spPr bwMode="auto">
            <a:xfrm>
              <a:off x="4200" y="3488"/>
              <a:ext cx="1" cy="312"/>
            </a:xfrm>
            <a:prstGeom prst="line">
              <a:avLst/>
            </a:prstGeom>
            <a:noFill/>
            <a:ln w="12700">
              <a:solidFill>
                <a:srgbClr val="000000"/>
              </a:solidFill>
              <a:round/>
            </a:ln>
          </p:spPr>
          <p:txBody>
            <a:bodyPr/>
            <a:lstStyle/>
            <a:p>
              <a:endParaRPr lang="en-US"/>
            </a:p>
          </p:txBody>
        </p:sp>
      </p:grpSp>
      <p:grpSp>
        <p:nvGrpSpPr>
          <p:cNvPr id="8" name="Group 66"/>
          <p:cNvGrpSpPr/>
          <p:nvPr/>
        </p:nvGrpSpPr>
        <p:grpSpPr bwMode="auto">
          <a:xfrm>
            <a:off x="4794739" y="4978401"/>
            <a:ext cx="83527" cy="487363"/>
            <a:chOff x="3448" y="3472"/>
            <a:chExt cx="64" cy="328"/>
          </a:xfrm>
        </p:grpSpPr>
        <p:sp>
          <p:nvSpPr>
            <p:cNvPr id="25666" name="Freeform 67"/>
            <p:cNvSpPr/>
            <p:nvPr/>
          </p:nvSpPr>
          <p:spPr bwMode="auto">
            <a:xfrm>
              <a:off x="3448" y="3472"/>
              <a:ext cx="64" cy="88"/>
            </a:xfrm>
            <a:custGeom>
              <a:avLst/>
              <a:gdLst>
                <a:gd name="T0" fmla="*/ 32 w 64"/>
                <a:gd name="T1" fmla="*/ 0 h 88"/>
                <a:gd name="T2" fmla="*/ 64 w 64"/>
                <a:gd name="T3" fmla="*/ 88 h 88"/>
                <a:gd name="T4" fmla="*/ 0 w 64"/>
                <a:gd name="T5" fmla="*/ 88 h 88"/>
                <a:gd name="T6" fmla="*/ 32 w 64"/>
                <a:gd name="T7" fmla="*/ 0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0"/>
                  </a:moveTo>
                  <a:lnTo>
                    <a:pt x="64" y="88"/>
                  </a:lnTo>
                  <a:lnTo>
                    <a:pt x="0" y="88"/>
                  </a:lnTo>
                  <a:lnTo>
                    <a:pt x="32" y="0"/>
                  </a:lnTo>
                  <a:close/>
                </a:path>
              </a:pathLst>
            </a:custGeom>
            <a:solidFill>
              <a:srgbClr val="000000"/>
            </a:solidFill>
            <a:ln w="9525">
              <a:noFill/>
              <a:round/>
            </a:ln>
          </p:spPr>
          <p:txBody>
            <a:bodyPr/>
            <a:lstStyle/>
            <a:p>
              <a:endParaRPr lang="en-IN"/>
            </a:p>
          </p:txBody>
        </p:sp>
        <p:sp>
          <p:nvSpPr>
            <p:cNvPr id="25667" name="Line 68"/>
            <p:cNvSpPr>
              <a:spLocks noChangeShapeType="1"/>
            </p:cNvSpPr>
            <p:nvPr/>
          </p:nvSpPr>
          <p:spPr bwMode="auto">
            <a:xfrm>
              <a:off x="3480" y="3488"/>
              <a:ext cx="1" cy="312"/>
            </a:xfrm>
            <a:prstGeom prst="line">
              <a:avLst/>
            </a:prstGeom>
            <a:noFill/>
            <a:ln w="12700">
              <a:solidFill>
                <a:srgbClr val="000000"/>
              </a:solidFill>
              <a:round/>
            </a:ln>
          </p:spPr>
          <p:txBody>
            <a:bodyPr/>
            <a:lstStyle/>
            <a:p>
              <a:endParaRPr lang="en-US"/>
            </a:p>
          </p:txBody>
        </p:sp>
      </p:grpSp>
      <p:sp>
        <p:nvSpPr>
          <p:cNvPr id="25653" name="Rectangle 69"/>
          <p:cNvSpPr>
            <a:spLocks noChangeArrowheads="1"/>
          </p:cNvSpPr>
          <p:nvPr/>
        </p:nvSpPr>
        <p:spPr bwMode="auto">
          <a:xfrm>
            <a:off x="5495192" y="5561014"/>
            <a:ext cx="923330" cy="400110"/>
          </a:xfrm>
          <a:prstGeom prst="rect">
            <a:avLst/>
          </a:prstGeom>
          <a:solidFill>
            <a:srgbClr val="CCFF99"/>
          </a:solidFill>
          <a:ln w="6350">
            <a:solidFill>
              <a:srgbClr val="000000"/>
            </a:solidFill>
            <a:miter lim="800000"/>
          </a:ln>
        </p:spPr>
        <p:txBody>
          <a:bodyPr wrap="none" lIns="0" tIns="0" rIns="0" bIns="0">
            <a:spAutoFit/>
          </a:bodyPr>
          <a:lstStyle/>
          <a:p>
            <a:pPr defTabSz="838200"/>
            <a:r>
              <a:rPr lang="en-US" sz="1300" b="1">
                <a:solidFill>
                  <a:schemeClr val="tx1"/>
                </a:solidFill>
                <a:latin typeface="Helvetica"/>
              </a:rPr>
              <a:t>Pollens</a:t>
            </a:r>
            <a:endParaRPr lang="en-US" sz="1300" b="1">
              <a:solidFill>
                <a:schemeClr val="tx1"/>
              </a:solidFill>
              <a:latin typeface="Helvetica"/>
            </a:endParaRPr>
          </a:p>
          <a:p>
            <a:pPr defTabSz="838200"/>
            <a:r>
              <a:rPr lang="en-US" sz="1300" b="1">
                <a:solidFill>
                  <a:schemeClr val="tx1"/>
                </a:solidFill>
                <a:latin typeface="Helvetica"/>
              </a:rPr>
              <a:t>(10-100 µm)</a:t>
            </a:r>
            <a:endParaRPr lang="en-US" sz="1300" b="1">
              <a:solidFill>
                <a:schemeClr val="tx1"/>
              </a:solidFill>
              <a:latin typeface="Helvetica"/>
            </a:endParaRPr>
          </a:p>
        </p:txBody>
      </p:sp>
      <p:grpSp>
        <p:nvGrpSpPr>
          <p:cNvPr id="9" name="Group 70"/>
          <p:cNvGrpSpPr/>
          <p:nvPr/>
        </p:nvGrpSpPr>
        <p:grpSpPr bwMode="auto">
          <a:xfrm>
            <a:off x="3725008" y="2335213"/>
            <a:ext cx="84992" cy="558800"/>
            <a:chOff x="2640" y="1696"/>
            <a:chExt cx="64" cy="376"/>
          </a:xfrm>
        </p:grpSpPr>
        <p:sp>
          <p:nvSpPr>
            <p:cNvPr id="25664" name="Freeform 71"/>
            <p:cNvSpPr/>
            <p:nvPr/>
          </p:nvSpPr>
          <p:spPr bwMode="auto">
            <a:xfrm>
              <a:off x="2640" y="1984"/>
              <a:ext cx="64" cy="88"/>
            </a:xfrm>
            <a:custGeom>
              <a:avLst/>
              <a:gdLst>
                <a:gd name="T0" fmla="*/ 32 w 64"/>
                <a:gd name="T1" fmla="*/ 88 h 88"/>
                <a:gd name="T2" fmla="*/ 0 w 64"/>
                <a:gd name="T3" fmla="*/ 0 h 88"/>
                <a:gd name="T4" fmla="*/ 64 w 64"/>
                <a:gd name="T5" fmla="*/ 0 h 88"/>
                <a:gd name="T6" fmla="*/ 32 w 64"/>
                <a:gd name="T7" fmla="*/ 88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88"/>
                  </a:moveTo>
                  <a:lnTo>
                    <a:pt x="0" y="0"/>
                  </a:lnTo>
                  <a:lnTo>
                    <a:pt x="64" y="0"/>
                  </a:lnTo>
                  <a:lnTo>
                    <a:pt x="32" y="88"/>
                  </a:lnTo>
                  <a:close/>
                </a:path>
              </a:pathLst>
            </a:custGeom>
            <a:solidFill>
              <a:srgbClr val="000000"/>
            </a:solidFill>
            <a:ln w="9525">
              <a:noFill/>
              <a:round/>
            </a:ln>
          </p:spPr>
          <p:txBody>
            <a:bodyPr/>
            <a:lstStyle/>
            <a:p>
              <a:endParaRPr lang="en-IN"/>
            </a:p>
          </p:txBody>
        </p:sp>
        <p:sp>
          <p:nvSpPr>
            <p:cNvPr id="25665" name="Line 72"/>
            <p:cNvSpPr>
              <a:spLocks noChangeShapeType="1"/>
            </p:cNvSpPr>
            <p:nvPr/>
          </p:nvSpPr>
          <p:spPr bwMode="auto">
            <a:xfrm>
              <a:off x="2672" y="1696"/>
              <a:ext cx="1" cy="352"/>
            </a:xfrm>
            <a:prstGeom prst="line">
              <a:avLst/>
            </a:prstGeom>
            <a:noFill/>
            <a:ln w="12700">
              <a:solidFill>
                <a:srgbClr val="000000"/>
              </a:solidFill>
              <a:round/>
            </a:ln>
          </p:spPr>
          <p:txBody>
            <a:bodyPr/>
            <a:lstStyle/>
            <a:p>
              <a:endParaRPr lang="en-US"/>
            </a:p>
          </p:txBody>
        </p:sp>
      </p:grpSp>
      <p:sp>
        <p:nvSpPr>
          <p:cNvPr id="25655" name="Rectangle 73"/>
          <p:cNvSpPr>
            <a:spLocks noChangeArrowheads="1"/>
          </p:cNvSpPr>
          <p:nvPr/>
        </p:nvSpPr>
        <p:spPr bwMode="auto">
          <a:xfrm>
            <a:off x="6510704" y="3406775"/>
            <a:ext cx="1449115"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Adenovirus 75 nm</a:t>
            </a:r>
            <a:endParaRPr lang="en-US" b="1">
              <a:solidFill>
                <a:schemeClr val="tx1"/>
              </a:solidFill>
              <a:latin typeface="Comic Sans MS" panose="030F0702030302020204" pitchFamily="66" charset="0"/>
            </a:endParaRPr>
          </a:p>
        </p:txBody>
      </p:sp>
      <p:sp>
        <p:nvSpPr>
          <p:cNvPr id="25656" name="Rectangle 74"/>
          <p:cNvSpPr>
            <a:spLocks noChangeArrowheads="1"/>
          </p:cNvSpPr>
          <p:nvPr/>
        </p:nvSpPr>
        <p:spPr bwMode="auto">
          <a:xfrm>
            <a:off x="6510704" y="3740150"/>
            <a:ext cx="1691169"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Bacteriophage 80 nm</a:t>
            </a:r>
            <a:endParaRPr lang="en-US" b="1">
              <a:solidFill>
                <a:schemeClr val="tx1"/>
              </a:solidFill>
              <a:latin typeface="Comic Sans MS" panose="030F0702030302020204" pitchFamily="66" charset="0"/>
            </a:endParaRPr>
          </a:p>
        </p:txBody>
      </p:sp>
      <p:sp>
        <p:nvSpPr>
          <p:cNvPr id="25657" name="Rectangle 75"/>
          <p:cNvSpPr>
            <a:spLocks noChangeArrowheads="1"/>
          </p:cNvSpPr>
          <p:nvPr/>
        </p:nvSpPr>
        <p:spPr bwMode="auto">
          <a:xfrm>
            <a:off x="6510705" y="4073525"/>
            <a:ext cx="1348126"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Influenza 100 nm</a:t>
            </a:r>
            <a:endParaRPr lang="en-US" b="1">
              <a:solidFill>
                <a:schemeClr val="tx1"/>
              </a:solidFill>
              <a:latin typeface="Comic Sans MS" panose="030F0702030302020204" pitchFamily="66" charset="0"/>
            </a:endParaRPr>
          </a:p>
        </p:txBody>
      </p:sp>
      <p:sp>
        <p:nvSpPr>
          <p:cNvPr id="25658" name="Rectangle 76"/>
          <p:cNvSpPr>
            <a:spLocks noChangeArrowheads="1"/>
          </p:cNvSpPr>
          <p:nvPr/>
        </p:nvSpPr>
        <p:spPr bwMode="auto">
          <a:xfrm>
            <a:off x="6510704" y="4406900"/>
            <a:ext cx="519373"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E. Coli</a:t>
            </a:r>
            <a:endParaRPr lang="en-US" b="1">
              <a:solidFill>
                <a:schemeClr val="tx1"/>
              </a:solidFill>
              <a:latin typeface="Comic Sans MS" panose="030F0702030302020204" pitchFamily="66" charset="0"/>
            </a:endParaRPr>
          </a:p>
        </p:txBody>
      </p:sp>
      <p:sp>
        <p:nvSpPr>
          <p:cNvPr id="25659" name="Rectangle 77"/>
          <p:cNvSpPr>
            <a:spLocks noChangeArrowheads="1"/>
          </p:cNvSpPr>
          <p:nvPr/>
        </p:nvSpPr>
        <p:spPr bwMode="auto">
          <a:xfrm>
            <a:off x="7154008" y="4383089"/>
            <a:ext cx="668453" cy="200055"/>
          </a:xfrm>
          <a:prstGeom prst="rect">
            <a:avLst/>
          </a:prstGeom>
          <a:noFill/>
          <a:ln w="9525">
            <a:noFill/>
            <a:miter lim="800000"/>
          </a:ln>
        </p:spPr>
        <p:txBody>
          <a:bodyPr wrap="none" lIns="0" tIns="0" rIns="0" bIns="0">
            <a:spAutoFit/>
          </a:bodyPr>
          <a:lstStyle/>
          <a:p>
            <a:pPr algn="l" defTabSz="838200"/>
            <a:r>
              <a:rPr lang="en-US" sz="1300" b="1">
                <a:solidFill>
                  <a:schemeClr val="tx1"/>
                </a:solidFill>
                <a:latin typeface="Helvetica"/>
              </a:rPr>
              <a:t>1000 nm</a:t>
            </a:r>
            <a:endParaRPr lang="en-US" b="1">
              <a:solidFill>
                <a:schemeClr val="tx1"/>
              </a:solidFill>
              <a:latin typeface="Comic Sans MS" panose="030F0702030302020204" pitchFamily="66" charset="0"/>
            </a:endParaRPr>
          </a:p>
        </p:txBody>
      </p:sp>
      <p:grpSp>
        <p:nvGrpSpPr>
          <p:cNvPr id="10" name="Group 78"/>
          <p:cNvGrpSpPr/>
          <p:nvPr/>
        </p:nvGrpSpPr>
        <p:grpSpPr bwMode="auto">
          <a:xfrm>
            <a:off x="2518997" y="5026026"/>
            <a:ext cx="84992" cy="487363"/>
            <a:chOff x="3448" y="3472"/>
            <a:chExt cx="64" cy="328"/>
          </a:xfrm>
        </p:grpSpPr>
        <p:sp>
          <p:nvSpPr>
            <p:cNvPr id="25662" name="Freeform 79"/>
            <p:cNvSpPr/>
            <p:nvPr/>
          </p:nvSpPr>
          <p:spPr bwMode="auto">
            <a:xfrm>
              <a:off x="3448" y="3472"/>
              <a:ext cx="64" cy="88"/>
            </a:xfrm>
            <a:custGeom>
              <a:avLst/>
              <a:gdLst>
                <a:gd name="T0" fmla="*/ 32 w 64"/>
                <a:gd name="T1" fmla="*/ 0 h 88"/>
                <a:gd name="T2" fmla="*/ 64 w 64"/>
                <a:gd name="T3" fmla="*/ 88 h 88"/>
                <a:gd name="T4" fmla="*/ 0 w 64"/>
                <a:gd name="T5" fmla="*/ 88 h 88"/>
                <a:gd name="T6" fmla="*/ 32 w 64"/>
                <a:gd name="T7" fmla="*/ 0 h 88"/>
                <a:gd name="T8" fmla="*/ 0 60000 65536"/>
                <a:gd name="T9" fmla="*/ 0 60000 65536"/>
                <a:gd name="T10" fmla="*/ 0 60000 65536"/>
                <a:gd name="T11" fmla="*/ 0 60000 65536"/>
                <a:gd name="T12" fmla="*/ 0 w 64"/>
                <a:gd name="T13" fmla="*/ 0 h 88"/>
                <a:gd name="T14" fmla="*/ 64 w 64"/>
                <a:gd name="T15" fmla="*/ 88 h 88"/>
              </a:gdLst>
              <a:ahLst/>
              <a:cxnLst>
                <a:cxn ang="T8">
                  <a:pos x="T0" y="T1"/>
                </a:cxn>
                <a:cxn ang="T9">
                  <a:pos x="T2" y="T3"/>
                </a:cxn>
                <a:cxn ang="T10">
                  <a:pos x="T4" y="T5"/>
                </a:cxn>
                <a:cxn ang="T11">
                  <a:pos x="T6" y="T7"/>
                </a:cxn>
              </a:cxnLst>
              <a:rect l="T12" t="T13" r="T14" b="T15"/>
              <a:pathLst>
                <a:path w="64" h="88">
                  <a:moveTo>
                    <a:pt x="32" y="0"/>
                  </a:moveTo>
                  <a:lnTo>
                    <a:pt x="64" y="88"/>
                  </a:lnTo>
                  <a:lnTo>
                    <a:pt x="0" y="88"/>
                  </a:lnTo>
                  <a:lnTo>
                    <a:pt x="32" y="0"/>
                  </a:lnTo>
                  <a:close/>
                </a:path>
              </a:pathLst>
            </a:custGeom>
            <a:solidFill>
              <a:srgbClr val="000000"/>
            </a:solidFill>
            <a:ln w="9525">
              <a:noFill/>
              <a:round/>
            </a:ln>
          </p:spPr>
          <p:txBody>
            <a:bodyPr/>
            <a:lstStyle/>
            <a:p>
              <a:endParaRPr lang="en-IN"/>
            </a:p>
          </p:txBody>
        </p:sp>
        <p:sp>
          <p:nvSpPr>
            <p:cNvPr id="25663" name="Line 80"/>
            <p:cNvSpPr>
              <a:spLocks noChangeShapeType="1"/>
            </p:cNvSpPr>
            <p:nvPr/>
          </p:nvSpPr>
          <p:spPr bwMode="auto">
            <a:xfrm>
              <a:off x="3480" y="3488"/>
              <a:ext cx="1" cy="312"/>
            </a:xfrm>
            <a:prstGeom prst="line">
              <a:avLst/>
            </a:prstGeom>
            <a:noFill/>
            <a:ln w="12700">
              <a:solidFill>
                <a:srgbClr val="000000"/>
              </a:solidFill>
              <a:round/>
            </a:ln>
          </p:spPr>
          <p:txBody>
            <a:bodyPr/>
            <a:lstStyle/>
            <a:p>
              <a:endParaRPr lang="en-US"/>
            </a:p>
          </p:txBody>
        </p:sp>
      </p:grpSp>
      <p:sp>
        <p:nvSpPr>
          <p:cNvPr id="25661" name="Text Box 81"/>
          <p:cNvSpPr txBox="1">
            <a:spLocks noChangeArrowheads="1"/>
          </p:cNvSpPr>
          <p:nvPr/>
        </p:nvSpPr>
        <p:spPr bwMode="auto">
          <a:xfrm>
            <a:off x="1408235" y="5561014"/>
            <a:ext cx="2495209" cy="361623"/>
          </a:xfrm>
          <a:prstGeom prst="rect">
            <a:avLst/>
          </a:prstGeom>
          <a:solidFill>
            <a:srgbClr val="FFCC66"/>
          </a:solidFill>
          <a:ln w="9525">
            <a:solidFill>
              <a:schemeClr val="tx1"/>
            </a:solidFill>
            <a:miter lim="800000"/>
          </a:ln>
        </p:spPr>
        <p:txBody>
          <a:bodyPr wrap="none" lIns="83807" tIns="41903" rIns="83807" bIns="41903">
            <a:spAutoFit/>
          </a:bodyPr>
          <a:lstStyle/>
          <a:p>
            <a:pPr algn="l" defTabSz="838200"/>
            <a:r>
              <a:rPr lang="en-US">
                <a:solidFill>
                  <a:schemeClr val="tx1"/>
                </a:solidFill>
                <a:latin typeface="Comic Sans MS" panose="030F0702030302020204" pitchFamily="66" charset="0"/>
              </a:rPr>
              <a:t>Fullerenes, nanotubes</a:t>
            </a:r>
            <a:endParaRPr lang="en-US">
              <a:solidFill>
                <a:schemeClr val="tx1"/>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1"/>
          <p:cNvSpPr>
            <a:spLocks noGrp="1"/>
          </p:cNvSpPr>
          <p:nvPr>
            <p:ph type="dt" sz="quarter" idx="10"/>
          </p:nvPr>
        </p:nvSpPr>
        <p:spPr/>
        <p:txBody>
          <a:bodyPr/>
          <a:lstStyle/>
          <a:p>
            <a:pPr defTabSz="838200">
              <a:defRPr/>
            </a:pPr>
            <a:fld id="{1D2366C8-0768-42B9-A484-0D1937ED9DA1}" type="datetime2">
              <a:rPr lang="en-US"/>
            </a:fld>
            <a:endParaRPr lang="en-US"/>
          </a:p>
        </p:txBody>
      </p:sp>
      <p:sp>
        <p:nvSpPr>
          <p:cNvPr id="53251" name="Slide Number Placeholder 3"/>
          <p:cNvSpPr>
            <a:spLocks noGrp="1"/>
          </p:cNvSpPr>
          <p:nvPr>
            <p:ph type="sldNum" sz="quarter" idx="12"/>
          </p:nvPr>
        </p:nvSpPr>
        <p:spPr/>
        <p:txBody>
          <a:bodyPr/>
          <a:lstStyle/>
          <a:p>
            <a:pPr defTabSz="838200">
              <a:defRPr/>
            </a:pPr>
            <a:fld id="{8138508F-EBEB-45D7-87C9-75F881C4A84C}" type="slidenum">
              <a:rPr lang="en-US"/>
            </a:fld>
            <a:endParaRPr lang="en-US"/>
          </a:p>
        </p:txBody>
      </p:sp>
      <p:sp>
        <p:nvSpPr>
          <p:cNvPr id="25604"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25605" name="Picture 7"/>
          <p:cNvPicPr>
            <a:picLocks noChangeAspect="1" noChangeArrowheads="1"/>
          </p:cNvPicPr>
          <p:nvPr/>
        </p:nvPicPr>
        <p:blipFill>
          <a:blip r:embed="rId1"/>
          <a:srcRect r="48454"/>
          <a:stretch>
            <a:fillRect/>
          </a:stretch>
        </p:blipFill>
        <p:spPr bwMode="auto">
          <a:xfrm>
            <a:off x="298450" y="469900"/>
            <a:ext cx="3865563" cy="5767388"/>
          </a:xfrm>
          <a:prstGeom prst="rect">
            <a:avLst/>
          </a:prstGeom>
          <a:solidFill>
            <a:schemeClr val="accent1">
              <a:alpha val="0"/>
            </a:schemeClr>
          </a:solidFill>
          <a:ln w="9525">
            <a:noFill/>
            <a:miter lim="800000"/>
            <a:headEnd/>
            <a:tailEnd/>
          </a:ln>
        </p:spPr>
      </p:pic>
      <p:sp>
        <p:nvSpPr>
          <p:cNvPr id="25606" name="Text Box 8"/>
          <p:cNvSpPr txBox="1">
            <a:spLocks noChangeArrowheads="1"/>
          </p:cNvSpPr>
          <p:nvPr/>
        </p:nvSpPr>
        <p:spPr bwMode="auto">
          <a:xfrm>
            <a:off x="4292600" y="3413125"/>
            <a:ext cx="4851400" cy="3444875"/>
          </a:xfrm>
          <a:prstGeom prst="rect">
            <a:avLst/>
          </a:prstGeom>
          <a:noFill/>
          <a:ln w="9525" algn="ctr">
            <a:noFill/>
            <a:miter lim="800000"/>
          </a:ln>
        </p:spPr>
        <p:txBody>
          <a:bodyPr lIns="91433" tIns="45716" rIns="91433" bIns="45716">
            <a:spAutoFit/>
          </a:bodyPr>
          <a:lstStyle/>
          <a:p>
            <a:pPr defTabSz="838200"/>
            <a:r>
              <a:rPr lang="en-US" sz="2000" b="1">
                <a:solidFill>
                  <a:srgbClr val="FF0000"/>
                </a:solidFill>
                <a:latin typeface="Calibri" panose="020F0502020204030204" pitchFamily="34" charset="0"/>
              </a:rPr>
              <a:t>This is the type of electron gun used in most electron microscope. It is robust relatively cheap and does not require an ultra high vacuum.</a:t>
            </a:r>
            <a:endParaRPr lang="en-US" sz="2000" b="1">
              <a:solidFill>
                <a:srgbClr val="FF0000"/>
              </a:solidFill>
              <a:latin typeface="Calibri" panose="020F0502020204030204" pitchFamily="34" charset="0"/>
            </a:endParaRPr>
          </a:p>
          <a:p>
            <a:pPr defTabSz="838200"/>
            <a:endParaRPr lang="en-US" sz="2000" b="1">
              <a:solidFill>
                <a:srgbClr val="FF0000"/>
              </a:solidFill>
              <a:latin typeface="Calibri" panose="020F0502020204030204" pitchFamily="34" charset="0"/>
            </a:endParaRPr>
          </a:p>
          <a:p>
            <a:pPr defTabSz="838200"/>
            <a:r>
              <a:rPr lang="en-US" sz="2000" b="1">
                <a:solidFill>
                  <a:srgbClr val="FF0000"/>
                </a:solidFill>
                <a:latin typeface="Calibri" panose="020F0502020204030204" pitchFamily="34" charset="0"/>
              </a:rPr>
              <a:t>In the thermo ionic electron gun electrons are emitted from a heated filament and then accelerated towards an anode.</a:t>
            </a:r>
            <a:endParaRPr lang="en-US" sz="2000" b="1">
              <a:solidFill>
                <a:srgbClr val="FF0000"/>
              </a:solidFill>
              <a:latin typeface="Calibri" panose="020F0502020204030204" pitchFamily="34" charset="0"/>
            </a:endParaRPr>
          </a:p>
          <a:p>
            <a:pPr defTabSz="838200"/>
            <a:endParaRPr lang="en-US" sz="2000" b="1">
              <a:solidFill>
                <a:srgbClr val="FF0000"/>
              </a:solidFill>
              <a:latin typeface="Calibri" panose="020F0502020204030204" pitchFamily="34" charset="0"/>
            </a:endParaRPr>
          </a:p>
          <a:p>
            <a:pPr defTabSz="838200"/>
            <a:r>
              <a:rPr lang="en-US" sz="2000" b="1">
                <a:solidFill>
                  <a:srgbClr val="FF0000"/>
                </a:solidFill>
                <a:latin typeface="Calibri" panose="020F0502020204030204" pitchFamily="34" charset="0"/>
              </a:rPr>
              <a:t>A divergent beam of electrons emerges from the anode hole.</a:t>
            </a:r>
            <a:endParaRPr lang="en-US" sz="2000" b="1">
              <a:solidFill>
                <a:srgbClr val="FF0000"/>
              </a:solidFill>
              <a:latin typeface="Calibri" panose="020F0502020204030204" pitchFamily="34" charset="0"/>
            </a:endParaRPr>
          </a:p>
        </p:txBody>
      </p:sp>
      <p:pic>
        <p:nvPicPr>
          <p:cNvPr id="25607" name="Picture 9"/>
          <p:cNvPicPr>
            <a:picLocks noChangeAspect="1" noChangeArrowheads="1"/>
          </p:cNvPicPr>
          <p:nvPr/>
        </p:nvPicPr>
        <p:blipFill>
          <a:blip r:embed="rId2"/>
          <a:srcRect/>
          <a:stretch>
            <a:fillRect/>
          </a:stretch>
        </p:blipFill>
        <p:spPr bwMode="auto">
          <a:xfrm>
            <a:off x="5062538" y="393700"/>
            <a:ext cx="2471737" cy="295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1"/>
          <p:cNvSpPr>
            <a:spLocks noGrp="1"/>
          </p:cNvSpPr>
          <p:nvPr>
            <p:ph type="dt" sz="quarter" idx="10"/>
          </p:nvPr>
        </p:nvSpPr>
        <p:spPr/>
        <p:txBody>
          <a:bodyPr/>
          <a:lstStyle/>
          <a:p>
            <a:pPr defTabSz="838200">
              <a:defRPr/>
            </a:pPr>
            <a:fld id="{9E15FC9A-3D36-40BA-BFD3-8C855B3EF0D3}" type="datetime2">
              <a:rPr lang="en-US"/>
            </a:fld>
            <a:endParaRPr lang="en-US"/>
          </a:p>
        </p:txBody>
      </p:sp>
      <p:sp>
        <p:nvSpPr>
          <p:cNvPr id="54275" name="Slide Number Placeholder 3"/>
          <p:cNvSpPr>
            <a:spLocks noGrp="1"/>
          </p:cNvSpPr>
          <p:nvPr>
            <p:ph type="sldNum" sz="quarter" idx="12"/>
          </p:nvPr>
        </p:nvSpPr>
        <p:spPr/>
        <p:txBody>
          <a:bodyPr/>
          <a:lstStyle/>
          <a:p>
            <a:pPr defTabSz="838200">
              <a:defRPr/>
            </a:pPr>
            <a:fld id="{1485291B-C43A-4393-8372-0BBFC40D2110}" type="slidenum">
              <a:rPr lang="en-US"/>
            </a:fld>
            <a:endParaRPr lang="en-US"/>
          </a:p>
        </p:txBody>
      </p:sp>
      <p:sp>
        <p:nvSpPr>
          <p:cNvPr id="26628"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26629" name="Picture 10"/>
          <p:cNvPicPr>
            <a:picLocks noChangeAspect="1" noChangeArrowheads="1"/>
          </p:cNvPicPr>
          <p:nvPr/>
        </p:nvPicPr>
        <p:blipFill>
          <a:blip r:embed="rId1"/>
          <a:srcRect/>
          <a:stretch>
            <a:fillRect/>
          </a:stretch>
        </p:blipFill>
        <p:spPr bwMode="auto">
          <a:xfrm>
            <a:off x="438150" y="317500"/>
            <a:ext cx="4264025" cy="5919788"/>
          </a:xfrm>
          <a:prstGeom prst="rect">
            <a:avLst/>
          </a:prstGeom>
          <a:noFill/>
          <a:ln w="9525">
            <a:noFill/>
            <a:miter lim="800000"/>
            <a:headEnd/>
            <a:tailEnd/>
          </a:ln>
        </p:spPr>
      </p:pic>
      <p:sp>
        <p:nvSpPr>
          <p:cNvPr id="26630" name="Text Box 12"/>
          <p:cNvSpPr txBox="1">
            <a:spLocks noChangeArrowheads="1"/>
          </p:cNvSpPr>
          <p:nvPr/>
        </p:nvSpPr>
        <p:spPr bwMode="auto">
          <a:xfrm>
            <a:off x="5132388" y="620713"/>
            <a:ext cx="3536950" cy="5262562"/>
          </a:xfrm>
          <a:prstGeom prst="rect">
            <a:avLst/>
          </a:prstGeom>
          <a:noFill/>
          <a:ln w="9525" algn="ctr">
            <a:noFill/>
            <a:miter lim="800000"/>
          </a:ln>
        </p:spPr>
        <p:txBody>
          <a:bodyPr lIns="91433" tIns="45716" rIns="91433" bIns="45716">
            <a:spAutoFit/>
          </a:bodyPr>
          <a:lstStyle/>
          <a:p>
            <a:pPr defTabSz="838200"/>
            <a:r>
              <a:rPr lang="en-US" sz="2400" b="1">
                <a:solidFill>
                  <a:srgbClr val="000099"/>
                </a:solidFill>
                <a:latin typeface="Calibri" panose="020F0502020204030204" pitchFamily="34" charset="0"/>
              </a:rPr>
              <a:t>In the field emission gun, a very strong electric field (10</a:t>
            </a:r>
            <a:r>
              <a:rPr lang="en-US" sz="2400" b="1" baseline="30000">
                <a:solidFill>
                  <a:srgbClr val="000099"/>
                </a:solidFill>
                <a:latin typeface="Calibri" panose="020F0502020204030204" pitchFamily="34" charset="0"/>
              </a:rPr>
              <a:t>9</a:t>
            </a:r>
            <a:r>
              <a:rPr lang="en-US" sz="2400" b="1">
                <a:solidFill>
                  <a:srgbClr val="000099"/>
                </a:solidFill>
                <a:latin typeface="Calibri" panose="020F0502020204030204" pitchFamily="34" charset="0"/>
              </a:rPr>
              <a:t>Vm</a:t>
            </a:r>
            <a:r>
              <a:rPr lang="en-US" sz="2400" b="1" baseline="30000">
                <a:solidFill>
                  <a:srgbClr val="000099"/>
                </a:solidFill>
                <a:latin typeface="Calibri" panose="020F0502020204030204" pitchFamily="34" charset="0"/>
              </a:rPr>
              <a:t>-1</a:t>
            </a:r>
            <a:r>
              <a:rPr lang="en-US" sz="2400" b="1">
                <a:solidFill>
                  <a:srgbClr val="000099"/>
                </a:solidFill>
                <a:latin typeface="Calibri" panose="020F0502020204030204" pitchFamily="34" charset="0"/>
              </a:rPr>
              <a:t>) is used to extract electrons from a metal filament. Temperature are lower than that needed for thermo ionic emission.</a:t>
            </a:r>
            <a:endParaRPr lang="en-US" sz="2400" b="1">
              <a:solidFill>
                <a:srgbClr val="000099"/>
              </a:solidFill>
              <a:latin typeface="Calibri" panose="020F0502020204030204" pitchFamily="34" charset="0"/>
            </a:endParaRPr>
          </a:p>
          <a:p>
            <a:pPr defTabSz="838200"/>
            <a:endParaRPr lang="en-US" sz="2400" b="1">
              <a:solidFill>
                <a:srgbClr val="000099"/>
              </a:solidFill>
              <a:latin typeface="Calibri" panose="020F0502020204030204" pitchFamily="34" charset="0"/>
            </a:endParaRPr>
          </a:p>
          <a:p>
            <a:pPr defTabSz="838200"/>
            <a:r>
              <a:rPr lang="en-US" sz="2400" b="1">
                <a:solidFill>
                  <a:srgbClr val="000099"/>
                </a:solidFill>
                <a:latin typeface="Calibri" panose="020F0502020204030204" pitchFamily="34" charset="0"/>
              </a:rPr>
              <a:t>This gives a much higher source brightness than in thermo ionic guns, but requires a very good vacuum. </a:t>
            </a:r>
            <a:endParaRPr lang="en-US" sz="2400" b="1">
              <a:solidFill>
                <a:srgbClr val="000099"/>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1"/>
          <p:cNvSpPr>
            <a:spLocks noGrp="1"/>
          </p:cNvSpPr>
          <p:nvPr>
            <p:ph type="dt" sz="quarter" idx="10"/>
          </p:nvPr>
        </p:nvSpPr>
        <p:spPr/>
        <p:txBody>
          <a:bodyPr/>
          <a:lstStyle/>
          <a:p>
            <a:pPr defTabSz="838200">
              <a:defRPr/>
            </a:pPr>
            <a:fld id="{719E6120-6ABF-4203-90B9-3B022E0DB595}" type="datetime2">
              <a:rPr lang="en-US"/>
            </a:fld>
            <a:endParaRPr lang="en-US"/>
          </a:p>
        </p:txBody>
      </p:sp>
      <p:sp>
        <p:nvSpPr>
          <p:cNvPr id="55299" name="Slide Number Placeholder 3"/>
          <p:cNvSpPr>
            <a:spLocks noGrp="1"/>
          </p:cNvSpPr>
          <p:nvPr>
            <p:ph type="sldNum" sz="quarter" idx="12"/>
          </p:nvPr>
        </p:nvSpPr>
        <p:spPr/>
        <p:txBody>
          <a:bodyPr/>
          <a:lstStyle/>
          <a:p>
            <a:pPr defTabSz="838200">
              <a:defRPr/>
            </a:pPr>
            <a:fld id="{A3CC4079-78AD-40C3-A240-06E83BD68BCF}" type="slidenum">
              <a:rPr lang="en-US"/>
            </a:fld>
            <a:endParaRPr lang="en-US"/>
          </a:p>
        </p:txBody>
      </p:sp>
      <p:sp>
        <p:nvSpPr>
          <p:cNvPr id="27652"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27653" name="Picture 14"/>
          <p:cNvPicPr>
            <a:picLocks noChangeAspect="1" noChangeArrowheads="1"/>
          </p:cNvPicPr>
          <p:nvPr/>
        </p:nvPicPr>
        <p:blipFill>
          <a:blip r:embed="rId1"/>
          <a:srcRect b="57426"/>
          <a:stretch>
            <a:fillRect/>
          </a:stretch>
        </p:blipFill>
        <p:spPr bwMode="auto">
          <a:xfrm>
            <a:off x="369888" y="1076325"/>
            <a:ext cx="4062412" cy="3717925"/>
          </a:xfrm>
          <a:prstGeom prst="rect">
            <a:avLst/>
          </a:prstGeom>
          <a:noFill/>
          <a:ln w="9525" algn="ctr">
            <a:noFill/>
            <a:miter lim="800000"/>
            <a:headEnd/>
            <a:tailEnd/>
          </a:ln>
        </p:spPr>
      </p:pic>
      <p:sp>
        <p:nvSpPr>
          <p:cNvPr id="27654" name="Rectangle 15"/>
          <p:cNvSpPr>
            <a:spLocks noChangeArrowheads="1"/>
          </p:cNvSpPr>
          <p:nvPr/>
        </p:nvSpPr>
        <p:spPr bwMode="auto">
          <a:xfrm>
            <a:off x="4572000" y="620713"/>
            <a:ext cx="4572000" cy="1754187"/>
          </a:xfrm>
          <a:prstGeom prst="rect">
            <a:avLst/>
          </a:prstGeom>
          <a:noFill/>
          <a:ln w="9525" algn="ctr">
            <a:noFill/>
            <a:miter lim="800000"/>
          </a:ln>
        </p:spPr>
        <p:txBody>
          <a:bodyPr lIns="91433" tIns="45716" rIns="91433" bIns="45716">
            <a:spAutoFit/>
          </a:bodyPr>
          <a:lstStyle/>
          <a:p>
            <a:pPr defTabSz="838200"/>
            <a:r>
              <a:rPr lang="en-US">
                <a:latin typeface="Calibri" panose="020F0502020204030204" pitchFamily="34" charset="0"/>
              </a:rPr>
              <a:t>A magnetic lens consisting of a tightly wound coil and a soft iron shroud sur-rounding the coil except for a small gap. The field is concentrated in that gap. (b)</a:t>
            </a:r>
            <a:endParaRPr lang="en-US">
              <a:latin typeface="Calibri" panose="020F0502020204030204" pitchFamily="34" charset="0"/>
            </a:endParaRPr>
          </a:p>
          <a:p>
            <a:pPr defTabSz="838200"/>
            <a:r>
              <a:rPr lang="en-US">
                <a:latin typeface="Calibri" panose="020F0502020204030204" pitchFamily="34" charset="0"/>
              </a:rPr>
              <a:t>Short focal length electromagnetic</a:t>
            </a:r>
            <a:endParaRPr lang="en-US">
              <a:latin typeface="Calibri" panose="020F0502020204030204" pitchFamily="34" charset="0"/>
            </a:endParaRPr>
          </a:p>
          <a:p>
            <a:pPr defTabSz="838200"/>
            <a:r>
              <a:rPr lang="en-US">
                <a:latin typeface="Calibri" panose="020F0502020204030204" pitchFamily="34" charset="0"/>
              </a:rPr>
              <a:t>lens with pole pieces.</a:t>
            </a:r>
            <a:endParaRPr lang="en-US">
              <a:latin typeface="Calibri" panose="020F0502020204030204" pitchFamily="34" charset="0"/>
            </a:endParaRPr>
          </a:p>
        </p:txBody>
      </p:sp>
      <p:sp>
        <p:nvSpPr>
          <p:cNvPr id="27655" name="Rectangle 16"/>
          <p:cNvSpPr>
            <a:spLocks noChangeArrowheads="1"/>
          </p:cNvSpPr>
          <p:nvPr/>
        </p:nvSpPr>
        <p:spPr bwMode="auto">
          <a:xfrm>
            <a:off x="4572000" y="3656013"/>
            <a:ext cx="4572000" cy="1477962"/>
          </a:xfrm>
          <a:prstGeom prst="rect">
            <a:avLst/>
          </a:prstGeom>
          <a:noFill/>
          <a:ln w="9525" algn="ctr">
            <a:noFill/>
            <a:miter lim="800000"/>
          </a:ln>
        </p:spPr>
        <p:txBody>
          <a:bodyPr lIns="91433" tIns="45716" rIns="91433" bIns="45716">
            <a:spAutoFit/>
          </a:bodyPr>
          <a:lstStyle/>
          <a:p>
            <a:pPr defTabSz="838200"/>
            <a:r>
              <a:rPr lang="en-US">
                <a:latin typeface="Calibri" panose="020F0502020204030204" pitchFamily="34" charset="0"/>
              </a:rPr>
              <a:t>Magnetic lenses used in TEMs are always constructed with an iron circuit to produce a high field strength across a short gap. The magnetic fields for TEM lenses are in the range of 10,000-20,000 gauss.</a:t>
            </a:r>
            <a:endParaRPr lang="en-US">
              <a:latin typeface="Calibri" panose="020F0502020204030204" pitchFamily="34" charset="0"/>
            </a:endParaRPr>
          </a:p>
        </p:txBody>
      </p:sp>
      <p:sp>
        <p:nvSpPr>
          <p:cNvPr id="27656" name="TextBox 8"/>
          <p:cNvSpPr txBox="1">
            <a:spLocks noChangeArrowheads="1"/>
          </p:cNvSpPr>
          <p:nvPr/>
        </p:nvSpPr>
        <p:spPr bwMode="auto">
          <a:xfrm>
            <a:off x="2286000" y="228600"/>
            <a:ext cx="2622550" cy="369888"/>
          </a:xfrm>
          <a:prstGeom prst="rect">
            <a:avLst/>
          </a:prstGeom>
          <a:noFill/>
          <a:ln w="9525">
            <a:noFill/>
            <a:miter lim="800000"/>
          </a:ln>
        </p:spPr>
        <p:txBody>
          <a:bodyPr wrap="none">
            <a:spAutoFit/>
          </a:bodyPr>
          <a:lstStyle/>
          <a:p>
            <a:r>
              <a:rPr lang="en-US">
                <a:latin typeface="Calibri" panose="020F0502020204030204" pitchFamily="34" charset="0"/>
              </a:rPr>
              <a:t>LENs: Magnetic or Electric</a:t>
            </a:r>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1"/>
          <p:cNvSpPr>
            <a:spLocks noGrp="1"/>
          </p:cNvSpPr>
          <p:nvPr>
            <p:ph type="dt" sz="quarter" idx="10"/>
          </p:nvPr>
        </p:nvSpPr>
        <p:spPr/>
        <p:txBody>
          <a:bodyPr/>
          <a:lstStyle/>
          <a:p>
            <a:pPr defTabSz="838200">
              <a:defRPr/>
            </a:pPr>
            <a:fld id="{33A69445-CC3E-49AE-85EE-393D5DDCF225}" type="datetime2">
              <a:rPr lang="en-US"/>
            </a:fld>
            <a:endParaRPr lang="en-US"/>
          </a:p>
        </p:txBody>
      </p:sp>
      <p:sp>
        <p:nvSpPr>
          <p:cNvPr id="56323" name="Slide Number Placeholder 3"/>
          <p:cNvSpPr>
            <a:spLocks noGrp="1"/>
          </p:cNvSpPr>
          <p:nvPr>
            <p:ph type="sldNum" sz="quarter" idx="12"/>
          </p:nvPr>
        </p:nvSpPr>
        <p:spPr/>
        <p:txBody>
          <a:bodyPr/>
          <a:lstStyle/>
          <a:p>
            <a:pPr defTabSz="838200">
              <a:defRPr/>
            </a:pPr>
            <a:fld id="{4720139E-B7B4-4751-93BF-E1F396A85D7C}" type="slidenum">
              <a:rPr lang="en-US"/>
            </a:fld>
            <a:endParaRPr lang="en-US"/>
          </a:p>
        </p:txBody>
      </p:sp>
      <p:sp>
        <p:nvSpPr>
          <p:cNvPr id="28676"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28677" name="Picture 10"/>
          <p:cNvPicPr>
            <a:picLocks noChangeAspect="1" noChangeArrowheads="1"/>
          </p:cNvPicPr>
          <p:nvPr/>
        </p:nvPicPr>
        <p:blipFill>
          <a:blip r:embed="rId1"/>
          <a:srcRect b="8998"/>
          <a:stretch>
            <a:fillRect/>
          </a:stretch>
        </p:blipFill>
        <p:spPr bwMode="auto">
          <a:xfrm>
            <a:off x="438150" y="152400"/>
            <a:ext cx="5043488" cy="4521200"/>
          </a:xfrm>
          <a:prstGeom prst="rect">
            <a:avLst/>
          </a:prstGeom>
          <a:noFill/>
          <a:ln w="9525">
            <a:noFill/>
            <a:miter lim="800000"/>
            <a:headEnd/>
            <a:tailEnd/>
          </a:ln>
        </p:spPr>
      </p:pic>
      <p:sp>
        <p:nvSpPr>
          <p:cNvPr id="28678" name="Text Box 12"/>
          <p:cNvSpPr txBox="1">
            <a:spLocks noChangeArrowheads="1"/>
          </p:cNvSpPr>
          <p:nvPr/>
        </p:nvSpPr>
        <p:spPr bwMode="auto">
          <a:xfrm>
            <a:off x="6054725" y="152400"/>
            <a:ext cx="3013075" cy="4894263"/>
          </a:xfrm>
          <a:prstGeom prst="rect">
            <a:avLst/>
          </a:prstGeom>
          <a:noFill/>
          <a:ln w="9525" algn="ctr">
            <a:noFill/>
            <a:miter lim="800000"/>
          </a:ln>
        </p:spPr>
        <p:txBody>
          <a:bodyPr>
            <a:spAutoFit/>
          </a:bodyPr>
          <a:lstStyle/>
          <a:p>
            <a:pPr defTabSz="838200"/>
            <a:r>
              <a:rPr lang="en-US" sz="2400">
                <a:latin typeface="Calibri" panose="020F0502020204030204" pitchFamily="34" charset="0"/>
              </a:rPr>
              <a:t>A strong magnetic field is generated by passing a current through a set of winndings. This field act a convex lens, bringing off axis rays back to focus.</a:t>
            </a:r>
            <a:endParaRPr lang="en-US" sz="2400">
              <a:latin typeface="Calibri" panose="020F0502020204030204" pitchFamily="34" charset="0"/>
            </a:endParaRPr>
          </a:p>
          <a:p>
            <a:pPr defTabSz="838200"/>
            <a:endParaRPr lang="en-US" sz="2400">
              <a:latin typeface="Calibri" panose="020F0502020204030204" pitchFamily="34" charset="0"/>
            </a:endParaRPr>
          </a:p>
          <a:p>
            <a:pPr defTabSz="838200"/>
            <a:r>
              <a:rPr lang="en-US" sz="2400">
                <a:latin typeface="Calibri" panose="020F0502020204030204" pitchFamily="34" charset="0"/>
              </a:rPr>
              <a:t>Focal length can be altered by changing the strength of the current.</a:t>
            </a:r>
            <a:endParaRPr lang="en-US" sz="2400">
              <a:latin typeface="Calibri" panose="020F0502020204030204" pitchFamily="34" charset="0"/>
            </a:endParaRPr>
          </a:p>
        </p:txBody>
      </p:sp>
      <p:pic>
        <p:nvPicPr>
          <p:cNvPr id="28679" name="Picture 2"/>
          <p:cNvPicPr>
            <a:picLocks noChangeAspect="1" noChangeArrowheads="1"/>
          </p:cNvPicPr>
          <p:nvPr/>
        </p:nvPicPr>
        <p:blipFill>
          <a:blip r:embed="rId2"/>
          <a:srcRect/>
          <a:stretch>
            <a:fillRect/>
          </a:stretch>
        </p:blipFill>
        <p:spPr bwMode="auto">
          <a:xfrm>
            <a:off x="15875" y="4905375"/>
            <a:ext cx="6537325"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1"/>
          <p:cNvSpPr>
            <a:spLocks noGrp="1"/>
          </p:cNvSpPr>
          <p:nvPr>
            <p:ph type="dt" sz="quarter" idx="10"/>
          </p:nvPr>
        </p:nvSpPr>
        <p:spPr/>
        <p:txBody>
          <a:bodyPr/>
          <a:lstStyle/>
          <a:p>
            <a:pPr defTabSz="838200">
              <a:defRPr/>
            </a:pPr>
            <a:fld id="{FC02BFA5-E864-48F4-A8EA-43970E9EC87A}" type="datetime2">
              <a:rPr lang="en-US"/>
            </a:fld>
            <a:endParaRPr lang="en-US"/>
          </a:p>
        </p:txBody>
      </p:sp>
      <p:sp>
        <p:nvSpPr>
          <p:cNvPr id="58371" name="Slide Number Placeholder 3"/>
          <p:cNvSpPr>
            <a:spLocks noGrp="1"/>
          </p:cNvSpPr>
          <p:nvPr>
            <p:ph type="sldNum" sz="quarter" idx="12"/>
          </p:nvPr>
        </p:nvSpPr>
        <p:spPr/>
        <p:txBody>
          <a:bodyPr/>
          <a:lstStyle/>
          <a:p>
            <a:pPr defTabSz="838200">
              <a:defRPr/>
            </a:pPr>
            <a:fld id="{8BE4BA9E-87D3-4621-9590-05D4EE64858C}" type="slidenum">
              <a:rPr lang="en-US"/>
            </a:fld>
            <a:endParaRPr lang="en-US"/>
          </a:p>
        </p:txBody>
      </p:sp>
      <p:sp>
        <p:nvSpPr>
          <p:cNvPr id="30724"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30725" name="Picture 8"/>
          <p:cNvPicPr>
            <a:picLocks noChangeAspect="1" noChangeArrowheads="1"/>
          </p:cNvPicPr>
          <p:nvPr/>
        </p:nvPicPr>
        <p:blipFill>
          <a:blip r:embed="rId1"/>
          <a:srcRect/>
          <a:stretch>
            <a:fillRect/>
          </a:stretch>
        </p:blipFill>
        <p:spPr bwMode="auto">
          <a:xfrm>
            <a:off x="609283" y="609283"/>
            <a:ext cx="7564437" cy="4827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1"/>
          <p:cNvSpPr>
            <a:spLocks noGrp="1"/>
          </p:cNvSpPr>
          <p:nvPr>
            <p:ph type="dt" sz="quarter" idx="10"/>
          </p:nvPr>
        </p:nvSpPr>
        <p:spPr/>
        <p:txBody>
          <a:bodyPr/>
          <a:lstStyle/>
          <a:p>
            <a:pPr defTabSz="838200">
              <a:defRPr/>
            </a:pPr>
            <a:fld id="{969631D4-A4FD-4BD7-BB7B-F99975903393}" type="datetime2">
              <a:rPr lang="en-US"/>
            </a:fld>
            <a:endParaRPr lang="en-US"/>
          </a:p>
        </p:txBody>
      </p:sp>
      <p:sp>
        <p:nvSpPr>
          <p:cNvPr id="57347" name="Slide Number Placeholder 3"/>
          <p:cNvSpPr>
            <a:spLocks noGrp="1"/>
          </p:cNvSpPr>
          <p:nvPr>
            <p:ph type="sldNum" sz="quarter" idx="12"/>
          </p:nvPr>
        </p:nvSpPr>
        <p:spPr/>
        <p:txBody>
          <a:bodyPr/>
          <a:lstStyle/>
          <a:p>
            <a:pPr defTabSz="838200">
              <a:defRPr/>
            </a:pPr>
            <a:fld id="{EE683190-0A9E-47C7-BA5A-F365CC0A5DB4}" type="slidenum">
              <a:rPr lang="en-US"/>
            </a:fld>
            <a:endParaRPr lang="en-US"/>
          </a:p>
        </p:txBody>
      </p:sp>
      <p:sp>
        <p:nvSpPr>
          <p:cNvPr id="29700" name="Rectangle 15"/>
          <p:cNvSpPr>
            <a:spLocks noChangeArrowheads="1"/>
          </p:cNvSpPr>
          <p:nvPr/>
        </p:nvSpPr>
        <p:spPr bwMode="auto">
          <a:xfrm>
            <a:off x="2298700" y="5886450"/>
            <a:ext cx="3816350" cy="369888"/>
          </a:xfrm>
          <a:prstGeom prst="rect">
            <a:avLst/>
          </a:prstGeom>
          <a:noFill/>
          <a:ln w="9525" algn="ctr">
            <a:noFill/>
            <a:miter lim="800000"/>
          </a:ln>
        </p:spPr>
        <p:txBody>
          <a:bodyPr wrap="none" lIns="91433" tIns="45716" rIns="91433" bIns="45716">
            <a:spAutoFit/>
          </a:bodyPr>
          <a:lstStyle/>
          <a:p>
            <a:pPr defTabSz="838200"/>
            <a:r>
              <a:rPr lang="en-US" b="1">
                <a:latin typeface="Calibri" panose="020F0502020204030204" pitchFamily="34" charset="0"/>
              </a:rPr>
              <a:t>Diffraction Mode               Image Mode</a:t>
            </a:r>
            <a:endParaRPr lang="en-US" b="1">
              <a:latin typeface="Calibri" panose="020F0502020204030204" pitchFamily="34" charset="0"/>
            </a:endParaRPr>
          </a:p>
        </p:txBody>
      </p:sp>
      <p:pic>
        <p:nvPicPr>
          <p:cNvPr id="29701" name="Picture 19"/>
          <p:cNvPicPr>
            <a:picLocks noChangeAspect="1" noChangeArrowheads="1"/>
          </p:cNvPicPr>
          <p:nvPr/>
        </p:nvPicPr>
        <p:blipFill>
          <a:blip r:embed="rId1"/>
          <a:srcRect/>
          <a:stretch>
            <a:fillRect/>
          </a:stretch>
        </p:blipFill>
        <p:spPr bwMode="auto">
          <a:xfrm>
            <a:off x="1209675" y="317500"/>
            <a:ext cx="7443788" cy="5995988"/>
          </a:xfrm>
          <a:prstGeom prst="rect">
            <a:avLst/>
          </a:prstGeom>
          <a:noFill/>
          <a:ln w="9525" algn="ctr">
            <a:noFill/>
            <a:miter lim="800000"/>
            <a:headEnd/>
            <a:tailEnd/>
          </a:ln>
        </p:spPr>
      </p:pic>
      <p:sp>
        <p:nvSpPr>
          <p:cNvPr id="29702" name="Text Box 20"/>
          <p:cNvSpPr txBox="1">
            <a:spLocks noChangeArrowheads="1"/>
          </p:cNvSpPr>
          <p:nvPr/>
        </p:nvSpPr>
        <p:spPr bwMode="auto">
          <a:xfrm>
            <a:off x="3800475" y="6540500"/>
            <a:ext cx="1122363" cy="369888"/>
          </a:xfrm>
          <a:prstGeom prst="rect">
            <a:avLst/>
          </a:prstGeom>
          <a:noFill/>
          <a:ln w="9525" algn="ctr">
            <a:noFill/>
            <a:miter lim="800000"/>
          </a:ln>
        </p:spPr>
        <p:txBody>
          <a:bodyPr>
            <a:spAutoFit/>
          </a:bodyPr>
          <a:lstStyle/>
          <a:p>
            <a:pPr defTabSz="838200"/>
            <a:endParaRPr lang="en-US">
              <a:latin typeface="Calibri" panose="020F0502020204030204" pitchFamily="34" charset="0"/>
            </a:endParaRPr>
          </a:p>
        </p:txBody>
      </p:sp>
      <p:sp>
        <p:nvSpPr>
          <p:cNvPr id="29703" name="Text Box 21"/>
          <p:cNvSpPr txBox="1">
            <a:spLocks noChangeArrowheads="1"/>
          </p:cNvSpPr>
          <p:nvPr/>
        </p:nvSpPr>
        <p:spPr bwMode="auto">
          <a:xfrm>
            <a:off x="3622675" y="6086475"/>
            <a:ext cx="1974850" cy="523875"/>
          </a:xfrm>
          <a:prstGeom prst="rect">
            <a:avLst/>
          </a:prstGeom>
          <a:noFill/>
          <a:ln w="9525" algn="ctr">
            <a:noFill/>
            <a:miter lim="800000"/>
          </a:ln>
        </p:spPr>
        <p:txBody>
          <a:bodyPr wrap="none">
            <a:spAutoFit/>
          </a:bodyPr>
          <a:lstStyle/>
          <a:p>
            <a:pPr defTabSz="838200"/>
            <a:r>
              <a:rPr lang="en-US" sz="2800">
                <a:solidFill>
                  <a:srgbClr val="0000FF"/>
                </a:solidFill>
                <a:latin typeface="Calibri" panose="020F0502020204030204" pitchFamily="34" charset="0"/>
              </a:rPr>
              <a:t>Ray diagram</a:t>
            </a:r>
            <a:endParaRPr lang="en-US" sz="2800">
              <a:solidFill>
                <a:srgbClr val="0000FF"/>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1"/>
          <p:cNvSpPr>
            <a:spLocks noGrp="1"/>
          </p:cNvSpPr>
          <p:nvPr>
            <p:ph type="dt" sz="quarter" idx="10"/>
          </p:nvPr>
        </p:nvSpPr>
        <p:spPr/>
        <p:txBody>
          <a:bodyPr/>
          <a:lstStyle/>
          <a:p>
            <a:pPr defTabSz="838200">
              <a:defRPr/>
            </a:pPr>
            <a:fld id="{A806D3FD-9609-42FF-A4B1-1960B677290F}" type="datetime2">
              <a:rPr lang="en-US"/>
            </a:fld>
            <a:endParaRPr lang="en-US"/>
          </a:p>
        </p:txBody>
      </p:sp>
      <p:sp>
        <p:nvSpPr>
          <p:cNvPr id="59395" name="Slide Number Placeholder 3"/>
          <p:cNvSpPr>
            <a:spLocks noGrp="1"/>
          </p:cNvSpPr>
          <p:nvPr>
            <p:ph type="sldNum" sz="quarter" idx="12"/>
          </p:nvPr>
        </p:nvSpPr>
        <p:spPr/>
        <p:txBody>
          <a:bodyPr/>
          <a:lstStyle/>
          <a:p>
            <a:pPr defTabSz="838200">
              <a:defRPr/>
            </a:pPr>
            <a:fld id="{458908DC-81C6-4B20-87A8-D896066A8C35}" type="slidenum">
              <a:rPr lang="en-US"/>
            </a:fld>
            <a:endParaRPr lang="en-US"/>
          </a:p>
        </p:txBody>
      </p:sp>
      <p:sp>
        <p:nvSpPr>
          <p:cNvPr id="31748"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31749" name="Rectangle 8"/>
          <p:cNvSpPr>
            <a:spLocks noChangeArrowheads="1"/>
          </p:cNvSpPr>
          <p:nvPr/>
        </p:nvSpPr>
        <p:spPr bwMode="auto">
          <a:xfrm>
            <a:off x="228600" y="317500"/>
            <a:ext cx="5880100" cy="584200"/>
          </a:xfrm>
          <a:prstGeom prst="rect">
            <a:avLst/>
          </a:prstGeom>
          <a:noFill/>
          <a:ln w="9525" algn="ctr">
            <a:noFill/>
            <a:miter lim="800000"/>
          </a:ln>
        </p:spPr>
        <p:txBody>
          <a:bodyPr wrap="none" lIns="91433" tIns="45716" rIns="91433" bIns="45716">
            <a:spAutoFit/>
          </a:bodyPr>
          <a:lstStyle/>
          <a:p>
            <a:pPr defTabSz="838200"/>
            <a:r>
              <a:rPr lang="en-US" sz="3200">
                <a:solidFill>
                  <a:srgbClr val="FF0000"/>
                </a:solidFill>
                <a:latin typeface="Calibri" panose="020F0502020204030204" pitchFamily="34" charset="0"/>
              </a:rPr>
              <a:t>TEM as a “multipurpose” machine</a:t>
            </a:r>
            <a:endParaRPr lang="en-US" sz="3200">
              <a:solidFill>
                <a:srgbClr val="FF0000"/>
              </a:solidFill>
              <a:latin typeface="Calibri" panose="020F0502020204030204" pitchFamily="34" charset="0"/>
            </a:endParaRPr>
          </a:p>
        </p:txBody>
      </p:sp>
      <p:sp>
        <p:nvSpPr>
          <p:cNvPr id="31750" name="Rectangle 12"/>
          <p:cNvSpPr>
            <a:spLocks noChangeArrowheads="1"/>
          </p:cNvSpPr>
          <p:nvPr/>
        </p:nvSpPr>
        <p:spPr bwMode="auto">
          <a:xfrm>
            <a:off x="0" y="1000125"/>
            <a:ext cx="9144000" cy="3970338"/>
          </a:xfrm>
          <a:prstGeom prst="rect">
            <a:avLst/>
          </a:prstGeom>
          <a:noFill/>
          <a:ln w="9525" algn="ctr">
            <a:noFill/>
            <a:miter lim="800000"/>
          </a:ln>
        </p:spPr>
        <p:txBody>
          <a:bodyPr lIns="91433" tIns="45716" rIns="91433" bIns="45716">
            <a:spAutoFit/>
          </a:bodyPr>
          <a:lstStyle/>
          <a:p>
            <a:pPr defTabSz="838200"/>
            <a:r>
              <a:rPr lang="en-US" b="1" dirty="0">
                <a:solidFill>
                  <a:srgbClr val="0000FF"/>
                </a:solidFill>
                <a:latin typeface="Calibri" panose="020F0502020204030204" pitchFamily="34" charset="0"/>
              </a:rPr>
              <a:t>What can TEM do?</a:t>
            </a:r>
            <a:endParaRPr lang="en-US" b="1" dirty="0">
              <a:solidFill>
                <a:srgbClr val="0000FF"/>
              </a:solidFill>
              <a:latin typeface="Calibri" panose="020F0502020204030204" pitchFamily="34" charset="0"/>
            </a:endParaRPr>
          </a:p>
          <a:p>
            <a:pPr defTabSz="838200"/>
            <a:endParaRPr lang="en-US" b="1" dirty="0">
              <a:solidFill>
                <a:srgbClr val="0000FF"/>
              </a:solidFill>
              <a:latin typeface="Calibri" panose="020F0502020204030204" pitchFamily="34" charset="0"/>
            </a:endParaRPr>
          </a:p>
          <a:p>
            <a:pPr defTabSz="838200"/>
            <a:endParaRPr lang="en-US" b="1" dirty="0">
              <a:solidFill>
                <a:srgbClr val="0000FF"/>
              </a:solidFill>
              <a:latin typeface="Calibri" panose="020F0502020204030204" pitchFamily="34" charset="0"/>
            </a:endParaRPr>
          </a:p>
          <a:p>
            <a:pPr defTabSz="838200"/>
            <a:r>
              <a:rPr lang="en-US" b="1" dirty="0">
                <a:latin typeface="Calibri" panose="020F0502020204030204" pitchFamily="34" charset="0"/>
              </a:rPr>
              <a:t>			</a:t>
            </a:r>
            <a:r>
              <a:rPr lang="en-US" b="1" dirty="0" smtClean="0">
                <a:latin typeface="Calibri" panose="020F0502020204030204" pitchFamily="34" charset="0"/>
              </a:rPr>
              <a:t>TEM </a:t>
            </a:r>
            <a:r>
              <a:rPr lang="en-US" b="1" dirty="0">
                <a:latin typeface="Calibri" panose="020F0502020204030204" pitchFamily="34" charset="0"/>
              </a:rPr>
              <a:t>		         </a:t>
            </a:r>
            <a:r>
              <a:rPr lang="en-US" dirty="0">
                <a:latin typeface="Calibri" panose="020F0502020204030204" pitchFamily="34" charset="0"/>
              </a:rPr>
              <a:t>Morphology</a:t>
            </a:r>
            <a:endParaRPr lang="en-US" dirty="0">
              <a:latin typeface="Calibri" panose="020F0502020204030204" pitchFamily="34" charset="0"/>
            </a:endParaRPr>
          </a:p>
          <a:p>
            <a:pPr defTabSz="838200"/>
            <a:r>
              <a:rPr lang="en-US" b="1" dirty="0">
                <a:latin typeface="Calibri" panose="020F0502020204030204" pitchFamily="34" charset="0"/>
              </a:rPr>
              <a:t>Bright field and dark field imaging 	         </a:t>
            </a:r>
            <a:r>
              <a:rPr lang="en-US" b="1" dirty="0" smtClean="0">
                <a:latin typeface="Calibri" panose="020F0502020204030204" pitchFamily="34" charset="0"/>
              </a:rPr>
              <a:t>	         </a:t>
            </a:r>
            <a:r>
              <a:rPr lang="en-US" dirty="0" smtClean="0">
                <a:latin typeface="Calibri" panose="020F0502020204030204" pitchFamily="34" charset="0"/>
              </a:rPr>
              <a:t>Defects</a:t>
            </a:r>
            <a:r>
              <a:rPr lang="en-US" dirty="0">
                <a:latin typeface="Calibri" panose="020F0502020204030204" pitchFamily="34" charset="0"/>
              </a:rPr>
              <a:t>, Phases</a:t>
            </a:r>
            <a:endParaRPr lang="en-US" dirty="0">
              <a:latin typeface="Calibri" panose="020F0502020204030204" pitchFamily="34" charset="0"/>
            </a:endParaRPr>
          </a:p>
          <a:p>
            <a:pPr defTabSz="838200"/>
            <a:r>
              <a:rPr lang="en-US" b="1" dirty="0">
                <a:latin typeface="Calibri" panose="020F0502020204030204" pitchFamily="34" charset="0"/>
              </a:rPr>
              <a:t>	</a:t>
            </a:r>
            <a:r>
              <a:rPr lang="en-US" b="1" dirty="0" smtClean="0">
                <a:latin typeface="Calibri" panose="020F0502020204030204" pitchFamily="34" charset="0"/>
              </a:rPr>
              <a:t>	  </a:t>
            </a:r>
            <a:r>
              <a:rPr lang="en-US" b="1" dirty="0">
                <a:latin typeface="Calibri" panose="020F0502020204030204" pitchFamily="34" charset="0"/>
              </a:rPr>
              <a:t>Electron diffraction 	         </a:t>
            </a:r>
            <a:r>
              <a:rPr lang="en-US" dirty="0">
                <a:latin typeface="Calibri" panose="020F0502020204030204" pitchFamily="34" charset="0"/>
              </a:rPr>
              <a:t>Structure</a:t>
            </a:r>
            <a:endParaRPr lang="en-US" dirty="0">
              <a:latin typeface="Calibri" panose="020F0502020204030204" pitchFamily="34" charset="0"/>
            </a:endParaRPr>
          </a:p>
          <a:p>
            <a:pPr defTabSz="838200"/>
            <a:r>
              <a:rPr lang="en-US" b="1" dirty="0">
                <a:latin typeface="Calibri" panose="020F0502020204030204" pitchFamily="34" charset="0"/>
              </a:rPr>
              <a:t>	      </a:t>
            </a:r>
            <a:r>
              <a:rPr lang="en-US" b="1" dirty="0" smtClean="0">
                <a:latin typeface="Calibri" panose="020F0502020204030204" pitchFamily="34" charset="0"/>
              </a:rPr>
              <a:t>High-resolution </a:t>
            </a:r>
            <a:r>
              <a:rPr lang="en-US" b="1" dirty="0">
                <a:latin typeface="Calibri" panose="020F0502020204030204" pitchFamily="34" charset="0"/>
              </a:rPr>
              <a:t>imaging 	         </a:t>
            </a:r>
            <a:r>
              <a:rPr lang="en-US" dirty="0">
                <a:latin typeface="Calibri" panose="020F0502020204030204" pitchFamily="34" charset="0"/>
              </a:rPr>
              <a:t>Defects, Interfaces, Surfaces</a:t>
            </a:r>
            <a:endParaRPr lang="en-US" dirty="0">
              <a:latin typeface="Calibri" panose="020F0502020204030204" pitchFamily="34" charset="0"/>
            </a:endParaRPr>
          </a:p>
          <a:p>
            <a:pPr defTabSz="838200"/>
            <a:r>
              <a:rPr lang="en-US" b="1" dirty="0">
                <a:latin typeface="Calibri" panose="020F0502020204030204" pitchFamily="34" charset="0"/>
              </a:rPr>
              <a:t>Convergent-beam diffraction 		         </a:t>
            </a:r>
            <a:r>
              <a:rPr lang="en-US" dirty="0">
                <a:latin typeface="Calibri" panose="020F0502020204030204" pitchFamily="34" charset="0"/>
              </a:rPr>
              <a:t>Symmetry, Strain Lattice parameter</a:t>
            </a:r>
            <a:endParaRPr lang="en-US" dirty="0">
              <a:latin typeface="Calibri" panose="020F0502020204030204" pitchFamily="34" charset="0"/>
            </a:endParaRPr>
          </a:p>
          <a:p>
            <a:pPr defTabSz="838200"/>
            <a:r>
              <a:rPr lang="en-US" b="1" dirty="0">
                <a:latin typeface="Calibri" panose="020F0502020204030204" pitchFamily="34" charset="0"/>
              </a:rPr>
              <a:t>Energy-dispersive X-ray spectroscopy (EDX</a:t>
            </a:r>
            <a:r>
              <a:rPr lang="en-US" dirty="0">
                <a:latin typeface="Calibri" panose="020F0502020204030204" pitchFamily="34" charset="0"/>
              </a:rPr>
              <a:t>)    </a:t>
            </a:r>
            <a:r>
              <a:rPr lang="en-US" dirty="0" smtClean="0">
                <a:latin typeface="Calibri" panose="020F0502020204030204" pitchFamily="34" charset="0"/>
              </a:rPr>
              <a:t>        Element </a:t>
            </a:r>
            <a:r>
              <a:rPr lang="en-US" dirty="0">
                <a:latin typeface="Calibri" panose="020F0502020204030204" pitchFamily="34" charset="0"/>
              </a:rPr>
              <a:t>analysis</a:t>
            </a:r>
            <a:endParaRPr lang="en-US" dirty="0">
              <a:latin typeface="Calibri" panose="020F0502020204030204" pitchFamily="34" charset="0"/>
            </a:endParaRPr>
          </a:p>
          <a:p>
            <a:pPr defTabSz="838200"/>
            <a:r>
              <a:rPr lang="en-US" b="1" dirty="0">
                <a:latin typeface="Calibri" panose="020F0502020204030204" pitchFamily="34" charset="0"/>
              </a:rPr>
              <a:t>Electron-energy loss spectroscopy (EELS)          </a:t>
            </a:r>
            <a:r>
              <a:rPr lang="en-US" b="1" dirty="0" smtClean="0">
                <a:latin typeface="Calibri" panose="020F0502020204030204" pitchFamily="34" charset="0"/>
              </a:rPr>
              <a:t>       </a:t>
            </a:r>
            <a:r>
              <a:rPr lang="en-US" dirty="0" smtClean="0">
                <a:latin typeface="Calibri" panose="020F0502020204030204" pitchFamily="34" charset="0"/>
              </a:rPr>
              <a:t>Electronic </a:t>
            </a:r>
            <a:r>
              <a:rPr lang="en-US" dirty="0">
                <a:latin typeface="Calibri" panose="020F0502020204030204" pitchFamily="34" charset="0"/>
              </a:rPr>
              <a:t>structures</a:t>
            </a:r>
            <a:endParaRPr lang="en-US" b="1" dirty="0">
              <a:latin typeface="Calibri" panose="020F0502020204030204" pitchFamily="34" charset="0"/>
            </a:endParaRPr>
          </a:p>
          <a:p>
            <a:pPr defTabSz="838200"/>
            <a:r>
              <a:rPr lang="en-US" b="1" dirty="0">
                <a:latin typeface="Calibri" panose="020F0502020204030204" pitchFamily="34" charset="0"/>
              </a:rPr>
              <a:t>Energy-filtered TEM (EFTEM) 		         </a:t>
            </a:r>
            <a:r>
              <a:rPr lang="en-US" dirty="0">
                <a:latin typeface="Calibri" panose="020F0502020204030204" pitchFamily="34" charset="0"/>
              </a:rPr>
              <a:t>Imaging the distribution of</a:t>
            </a:r>
            <a:endParaRPr lang="en-US" b="1" dirty="0">
              <a:latin typeface="Calibri" panose="020F0502020204030204" pitchFamily="34" charset="0"/>
            </a:endParaRPr>
          </a:p>
          <a:p>
            <a:pPr defTabSz="838200"/>
            <a:r>
              <a:rPr lang="en-US" b="1" dirty="0">
                <a:latin typeface="Calibri" panose="020F0502020204030204" pitchFamily="34" charset="0"/>
              </a:rPr>
              <a:t>	</a:t>
            </a:r>
            <a:r>
              <a:rPr lang="en-US" b="1" dirty="0" smtClean="0">
                <a:latin typeface="Calibri" panose="020F0502020204030204" pitchFamily="34" charset="0"/>
              </a:rPr>
              <a:t>                           </a:t>
            </a:r>
            <a:r>
              <a:rPr lang="en-US" b="1" dirty="0">
                <a:latin typeface="Calibri" panose="020F0502020204030204" pitchFamily="34" charset="0"/>
              </a:rPr>
              <a:t>	   	         	         </a:t>
            </a:r>
            <a:r>
              <a:rPr lang="en-US" dirty="0">
                <a:latin typeface="Calibri" panose="020F0502020204030204" pitchFamily="34" charset="0"/>
              </a:rPr>
              <a:t>elements and even chemical states</a:t>
            </a:r>
            <a:endParaRPr lang="en-US" b="1" dirty="0">
              <a:latin typeface="Calibri" panose="020F0502020204030204" pitchFamily="34" charset="0"/>
            </a:endParaRPr>
          </a:p>
          <a:p>
            <a:pPr defTabSz="838200"/>
            <a:r>
              <a:rPr lang="en-US" b="1" dirty="0">
                <a:latin typeface="Calibri" panose="020F0502020204030204" pitchFamily="34" charset="0"/>
              </a:rPr>
              <a:t>				 SEM 	         </a:t>
            </a:r>
            <a:r>
              <a:rPr lang="en-US" b="1" dirty="0" smtClean="0">
                <a:latin typeface="Calibri" panose="020F0502020204030204" pitchFamily="34" charset="0"/>
              </a:rPr>
              <a:t>M</a:t>
            </a:r>
            <a:r>
              <a:rPr lang="en-US" dirty="0" smtClean="0">
                <a:latin typeface="Calibri" panose="020F0502020204030204" pitchFamily="34" charset="0"/>
              </a:rPr>
              <a:t>orphology</a:t>
            </a:r>
            <a:r>
              <a:rPr lang="en-US" dirty="0">
                <a:latin typeface="Calibri" panose="020F0502020204030204" pitchFamily="34" charset="0"/>
              </a:rPr>
              <a:t>, surfaces</a:t>
            </a:r>
            <a:r>
              <a:rPr lang="en-US" b="1" dirty="0">
                <a:latin typeface="Calibri" panose="020F0502020204030204" pitchFamily="34" charset="0"/>
              </a:rPr>
              <a:t> </a:t>
            </a:r>
            <a:endParaRPr lang="en-US" b="1" dirty="0">
              <a:latin typeface="Calibri" panose="020F0502020204030204" pitchFamily="34" charset="0"/>
            </a:endParaRPr>
          </a:p>
          <a:p>
            <a:pPr defTabSz="838200"/>
            <a:r>
              <a:rPr lang="en-US" b="1" dirty="0">
                <a:latin typeface="Calibri" panose="020F0502020204030204" pitchFamily="34" charset="0"/>
              </a:rPr>
              <a:t> 				STEM 	         </a:t>
            </a:r>
            <a:r>
              <a:rPr lang="en-US" dirty="0">
                <a:latin typeface="Calibri" panose="020F0502020204030204" pitchFamily="34" charset="0"/>
              </a:rPr>
              <a:t>Morphology, Z-contrast</a:t>
            </a:r>
            <a:endParaRPr lang="en-US"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1"/>
          <a:srcRect/>
          <a:stretch>
            <a:fillRect/>
          </a:stretch>
        </p:blipFill>
        <p:spPr bwMode="auto">
          <a:xfrm>
            <a:off x="0" y="0"/>
            <a:ext cx="3333750" cy="3686175"/>
          </a:xfrm>
          <a:prstGeom prst="rect">
            <a:avLst/>
          </a:prstGeom>
          <a:noFill/>
          <a:ln w="9525">
            <a:noFill/>
            <a:miter lim="800000"/>
            <a:headEnd/>
            <a:tailEnd/>
          </a:ln>
          <a:effectLst/>
        </p:spPr>
      </p:pic>
      <p:pic>
        <p:nvPicPr>
          <p:cNvPr id="149507" name="Picture 3"/>
          <p:cNvPicPr>
            <a:picLocks noChangeAspect="1" noChangeArrowheads="1"/>
          </p:cNvPicPr>
          <p:nvPr/>
        </p:nvPicPr>
        <p:blipFill>
          <a:blip r:embed="rId2"/>
          <a:srcRect/>
          <a:stretch>
            <a:fillRect/>
          </a:stretch>
        </p:blipFill>
        <p:spPr bwMode="auto">
          <a:xfrm>
            <a:off x="6038850" y="0"/>
            <a:ext cx="3105150" cy="3638550"/>
          </a:xfrm>
          <a:prstGeom prst="rect">
            <a:avLst/>
          </a:prstGeom>
          <a:noFill/>
          <a:ln w="9525">
            <a:noFill/>
            <a:miter lim="800000"/>
            <a:headEnd/>
            <a:tailEnd/>
          </a:ln>
          <a:effectLst/>
        </p:spPr>
      </p:pic>
      <p:pic>
        <p:nvPicPr>
          <p:cNvPr id="149508" name="Picture 4"/>
          <p:cNvPicPr>
            <a:picLocks noChangeAspect="1" noChangeArrowheads="1"/>
          </p:cNvPicPr>
          <p:nvPr/>
        </p:nvPicPr>
        <p:blipFill>
          <a:blip r:embed="rId3"/>
          <a:srcRect/>
          <a:stretch>
            <a:fillRect/>
          </a:stretch>
        </p:blipFill>
        <p:spPr bwMode="auto">
          <a:xfrm>
            <a:off x="3124200" y="2667000"/>
            <a:ext cx="3181350" cy="3733800"/>
          </a:xfrm>
          <a:prstGeom prst="rect">
            <a:avLst/>
          </a:prstGeom>
          <a:noFill/>
          <a:ln w="9525">
            <a:noFill/>
            <a:miter lim="800000"/>
            <a:headEnd/>
            <a:tailEnd/>
          </a:ln>
          <a:effectLst/>
        </p:spPr>
      </p:pic>
      <p:sp>
        <p:nvSpPr>
          <p:cNvPr id="2" name="Rectangle 1"/>
          <p:cNvSpPr/>
          <p:nvPr/>
        </p:nvSpPr>
        <p:spPr>
          <a:xfrm>
            <a:off x="381000" y="4876800"/>
            <a:ext cx="1676400" cy="1676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p:cNvSpPr/>
          <p:nvPr/>
        </p:nvSpPr>
        <p:spPr>
          <a:xfrm>
            <a:off x="990600" y="5410200"/>
            <a:ext cx="609600" cy="609600"/>
          </a:xfrm>
          <a:prstGeom prst="ellipse">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705600" y="4343400"/>
            <a:ext cx="1676400" cy="167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7315200" y="4953000"/>
            <a:ext cx="609600" cy="6096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Arrow Connector 4"/>
          <p:cNvCxnSpPr/>
          <p:nvPr/>
        </p:nvCxnSpPr>
        <p:spPr>
          <a:xfrm>
            <a:off x="533400" y="3638550"/>
            <a:ext cx="0" cy="314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85800" y="3790950"/>
            <a:ext cx="0" cy="314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8200" y="3943350"/>
            <a:ext cx="0" cy="314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90600" y="4095750"/>
            <a:ext cx="0" cy="314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43000" y="4248150"/>
            <a:ext cx="76200" cy="131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5400" y="4248150"/>
            <a:ext cx="76200" cy="123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3" idx="7"/>
          </p:cNvCxnSpPr>
          <p:nvPr/>
        </p:nvCxnSpPr>
        <p:spPr>
          <a:xfrm>
            <a:off x="1447800" y="4552950"/>
            <a:ext cx="63126" cy="94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600200" y="4705350"/>
            <a:ext cx="0" cy="314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752600" y="4857750"/>
            <a:ext cx="0" cy="314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0"/>
            <a:ext cx="4938083" cy="369332"/>
          </a:xfrm>
          <a:prstGeom prst="rect">
            <a:avLst/>
          </a:prstGeom>
          <a:noFill/>
        </p:spPr>
        <p:txBody>
          <a:bodyPr wrap="none" rtlCol="0">
            <a:spAutoFit/>
          </a:bodyPr>
          <a:lstStyle/>
          <a:p>
            <a:r>
              <a:rPr lang="en-US" dirty="0" smtClean="0">
                <a:solidFill>
                  <a:srgbClr val="FF0000"/>
                </a:solidFill>
              </a:rPr>
              <a:t>OPERATIION OF ELECTRON MICROSCOPE</a:t>
            </a:r>
            <a:endParaRPr lang="en-US" dirty="0">
              <a:solidFill>
                <a:srgbClr val="FF0000"/>
              </a:solidFill>
            </a:endParaRPr>
          </a:p>
        </p:txBody>
      </p:sp>
      <p:sp>
        <p:nvSpPr>
          <p:cNvPr id="3" name="TextBox 2"/>
          <p:cNvSpPr txBox="1"/>
          <p:nvPr/>
        </p:nvSpPr>
        <p:spPr>
          <a:xfrm>
            <a:off x="4343400" y="1502688"/>
            <a:ext cx="6019800" cy="5355312"/>
          </a:xfrm>
          <a:prstGeom prst="rect">
            <a:avLst/>
          </a:prstGeom>
          <a:noFill/>
        </p:spPr>
        <p:txBody>
          <a:bodyPr wrap="square" rtlCol="0">
            <a:spAutoFit/>
          </a:bodyPr>
          <a:lstStyle/>
          <a:p>
            <a:pPr algn="ctr"/>
            <a:r>
              <a:rPr lang="en-US" dirty="0" smtClean="0">
                <a:solidFill>
                  <a:srgbClr val="0070C0"/>
                </a:solidFill>
              </a:rPr>
              <a:t>Imaging</a:t>
            </a:r>
            <a:endParaRPr lang="en-US" dirty="0" smtClean="0">
              <a:solidFill>
                <a:srgbClr val="0070C0"/>
              </a:solidFill>
            </a:endParaRPr>
          </a:p>
          <a:p>
            <a:endParaRPr lang="en-US" dirty="0" smtClean="0">
              <a:solidFill>
                <a:srgbClr val="00B050"/>
              </a:solidFill>
            </a:endParaRPr>
          </a:p>
          <a:p>
            <a:r>
              <a:rPr lang="en-US" dirty="0" smtClean="0">
                <a:solidFill>
                  <a:srgbClr val="00B050"/>
                </a:solidFill>
              </a:rPr>
              <a:t>1- Specimen stage selection</a:t>
            </a:r>
            <a:endParaRPr lang="en-US" dirty="0" smtClean="0">
              <a:solidFill>
                <a:srgbClr val="00B050"/>
              </a:solidFill>
            </a:endParaRPr>
          </a:p>
          <a:p>
            <a:endParaRPr lang="en-US" dirty="0" smtClean="0">
              <a:solidFill>
                <a:srgbClr val="00B050"/>
              </a:solidFill>
            </a:endParaRPr>
          </a:p>
          <a:p>
            <a:r>
              <a:rPr lang="en-US" dirty="0" smtClean="0">
                <a:solidFill>
                  <a:srgbClr val="00B050"/>
                </a:solidFill>
              </a:rPr>
              <a:t>2- Condenser aperture selection</a:t>
            </a:r>
            <a:endParaRPr lang="en-US" dirty="0" smtClean="0">
              <a:solidFill>
                <a:srgbClr val="00B050"/>
              </a:solidFill>
            </a:endParaRPr>
          </a:p>
          <a:p>
            <a:endParaRPr lang="en-US" dirty="0" smtClean="0">
              <a:solidFill>
                <a:srgbClr val="00B050"/>
              </a:solidFill>
            </a:endParaRPr>
          </a:p>
          <a:p>
            <a:r>
              <a:rPr lang="en-US" dirty="0" smtClean="0">
                <a:solidFill>
                  <a:srgbClr val="00B050"/>
                </a:solidFill>
              </a:rPr>
              <a:t>3- Objective aperture selection</a:t>
            </a:r>
            <a:endParaRPr lang="en-US" dirty="0" smtClean="0">
              <a:solidFill>
                <a:srgbClr val="00B050"/>
              </a:solidFill>
            </a:endParaRPr>
          </a:p>
          <a:p>
            <a:endParaRPr lang="en-US" dirty="0" smtClean="0">
              <a:solidFill>
                <a:srgbClr val="00B050"/>
              </a:solidFill>
            </a:endParaRPr>
          </a:p>
          <a:p>
            <a:r>
              <a:rPr lang="en-US" dirty="0" smtClean="0">
                <a:solidFill>
                  <a:srgbClr val="00B050"/>
                </a:solidFill>
              </a:rPr>
              <a:t>4- Focusing</a:t>
            </a:r>
            <a:endParaRPr lang="en-US" dirty="0" smtClean="0">
              <a:solidFill>
                <a:srgbClr val="00B050"/>
              </a:solidFill>
            </a:endParaRPr>
          </a:p>
          <a:p>
            <a:endParaRPr lang="en-US" dirty="0" smtClean="0">
              <a:solidFill>
                <a:srgbClr val="00B050"/>
              </a:solidFill>
            </a:endParaRPr>
          </a:p>
          <a:p>
            <a:r>
              <a:rPr lang="en-US" dirty="0" smtClean="0">
                <a:solidFill>
                  <a:srgbClr val="00B050"/>
                </a:solidFill>
              </a:rPr>
              <a:t>5- Specimen stage selection (Repeat of 1</a:t>
            </a:r>
            <a:r>
              <a:rPr lang="en-US" baseline="30000" dirty="0" smtClean="0">
                <a:solidFill>
                  <a:srgbClr val="00B050"/>
                </a:solidFill>
              </a:rPr>
              <a:t>st</a:t>
            </a:r>
            <a:r>
              <a:rPr lang="en-US" dirty="0" smtClean="0">
                <a:solidFill>
                  <a:srgbClr val="00B050"/>
                </a:solidFill>
              </a:rPr>
              <a:t> point)</a:t>
            </a:r>
            <a:endParaRPr lang="en-US" dirty="0" smtClean="0">
              <a:solidFill>
                <a:srgbClr val="00B050"/>
              </a:solidFill>
            </a:endParaRPr>
          </a:p>
          <a:p>
            <a:endParaRPr lang="en-US" dirty="0" smtClean="0">
              <a:solidFill>
                <a:srgbClr val="00B050"/>
              </a:solidFill>
            </a:endParaRPr>
          </a:p>
          <a:p>
            <a:r>
              <a:rPr lang="en-US" dirty="0" smtClean="0">
                <a:solidFill>
                  <a:srgbClr val="00B050"/>
                </a:solidFill>
              </a:rPr>
              <a:t>6- Magnification choice</a:t>
            </a:r>
            <a:endParaRPr lang="en-US" dirty="0" smtClean="0">
              <a:solidFill>
                <a:srgbClr val="00B050"/>
              </a:solidFill>
            </a:endParaRPr>
          </a:p>
          <a:p>
            <a:endParaRPr lang="en-US" dirty="0" smtClean="0">
              <a:solidFill>
                <a:srgbClr val="00B050"/>
              </a:solidFill>
            </a:endParaRPr>
          </a:p>
          <a:p>
            <a:r>
              <a:rPr lang="en-US" dirty="0" smtClean="0">
                <a:solidFill>
                  <a:srgbClr val="00B050"/>
                </a:solidFill>
              </a:rPr>
              <a:t>7- If high magnification, repeat focus …</a:t>
            </a:r>
            <a:endParaRPr lang="en-US" dirty="0" smtClean="0">
              <a:solidFill>
                <a:srgbClr val="00B050"/>
              </a:solidFill>
            </a:endParaRPr>
          </a:p>
          <a:p>
            <a:endParaRPr lang="en-US" dirty="0" smtClean="0">
              <a:solidFill>
                <a:srgbClr val="00B050"/>
              </a:solidFill>
            </a:endParaRPr>
          </a:p>
          <a:p>
            <a:r>
              <a:rPr lang="en-US" dirty="0" smtClean="0">
                <a:solidFill>
                  <a:srgbClr val="00B050"/>
                </a:solidFill>
              </a:rPr>
              <a:t>8- Calibration of camera</a:t>
            </a:r>
            <a:endParaRPr lang="en-US" dirty="0" smtClean="0">
              <a:solidFill>
                <a:srgbClr val="00B050"/>
              </a:solidFill>
            </a:endParaRPr>
          </a:p>
          <a:p>
            <a:endParaRPr lang="en-US" dirty="0" smtClean="0">
              <a:solidFill>
                <a:srgbClr val="00B050"/>
              </a:solidFill>
            </a:endParaRPr>
          </a:p>
          <a:p>
            <a:r>
              <a:rPr lang="en-US" dirty="0" smtClean="0">
                <a:solidFill>
                  <a:srgbClr val="00B050"/>
                </a:solidFill>
              </a:rPr>
              <a:t>9- Picture </a:t>
            </a:r>
            <a:endParaRPr lang="en-US" dirty="0" smtClean="0">
              <a:solidFill>
                <a:srgbClr val="00B050"/>
              </a:solidFill>
            </a:endParaRPr>
          </a:p>
        </p:txBody>
      </p:sp>
      <p:sp>
        <p:nvSpPr>
          <p:cNvPr id="4" name="TextBox 3"/>
          <p:cNvSpPr txBox="1"/>
          <p:nvPr/>
        </p:nvSpPr>
        <p:spPr>
          <a:xfrm>
            <a:off x="228600" y="2333685"/>
            <a:ext cx="2582823" cy="4524315"/>
          </a:xfrm>
          <a:prstGeom prst="rect">
            <a:avLst/>
          </a:prstGeom>
          <a:noFill/>
        </p:spPr>
        <p:txBody>
          <a:bodyPr wrap="none" rtlCol="0">
            <a:spAutoFit/>
          </a:bodyPr>
          <a:lstStyle/>
          <a:p>
            <a:pPr algn="ctr"/>
            <a:r>
              <a:rPr lang="en-US" dirty="0" smtClean="0">
                <a:solidFill>
                  <a:srgbClr val="0070C0"/>
                </a:solidFill>
              </a:rPr>
              <a:t>Maintenance</a:t>
            </a:r>
            <a:endParaRPr lang="en-US" dirty="0" smtClean="0">
              <a:solidFill>
                <a:srgbClr val="0070C0"/>
              </a:solidFill>
            </a:endParaRPr>
          </a:p>
          <a:p>
            <a:endParaRPr lang="en-US" dirty="0" smtClean="0"/>
          </a:p>
          <a:p>
            <a:r>
              <a:rPr lang="en-US" dirty="0" smtClean="0">
                <a:solidFill>
                  <a:srgbClr val="FF0000"/>
                </a:solidFill>
              </a:rPr>
              <a:t>1- Vacuum</a:t>
            </a:r>
            <a:endParaRPr lang="en-US" dirty="0" smtClean="0">
              <a:solidFill>
                <a:srgbClr val="FF0000"/>
              </a:solidFill>
            </a:endParaRPr>
          </a:p>
          <a:p>
            <a:endParaRPr lang="en-US" dirty="0" smtClean="0">
              <a:solidFill>
                <a:srgbClr val="FF0000"/>
              </a:solidFill>
            </a:endParaRPr>
          </a:p>
          <a:p>
            <a:r>
              <a:rPr lang="en-US" dirty="0" smtClean="0">
                <a:solidFill>
                  <a:srgbClr val="FF0000"/>
                </a:solidFill>
              </a:rPr>
              <a:t>2- Filament</a:t>
            </a:r>
            <a:endParaRPr lang="en-US" dirty="0" smtClean="0">
              <a:solidFill>
                <a:srgbClr val="FF0000"/>
              </a:solidFill>
            </a:endParaRPr>
          </a:p>
          <a:p>
            <a:endParaRPr lang="en-US" dirty="0" smtClean="0">
              <a:solidFill>
                <a:srgbClr val="FF0000"/>
              </a:solidFill>
            </a:endParaRPr>
          </a:p>
          <a:p>
            <a:r>
              <a:rPr lang="en-US" dirty="0" smtClean="0">
                <a:solidFill>
                  <a:srgbClr val="FF0000"/>
                </a:solidFill>
              </a:rPr>
              <a:t>3- Florescent Screen</a:t>
            </a:r>
            <a:endParaRPr lang="en-US" dirty="0" smtClean="0">
              <a:solidFill>
                <a:srgbClr val="FF0000"/>
              </a:solidFill>
            </a:endParaRPr>
          </a:p>
          <a:p>
            <a:endParaRPr lang="en-US" dirty="0" smtClean="0">
              <a:solidFill>
                <a:srgbClr val="FF0000"/>
              </a:solidFill>
            </a:endParaRPr>
          </a:p>
          <a:p>
            <a:r>
              <a:rPr lang="en-US" dirty="0" smtClean="0">
                <a:solidFill>
                  <a:srgbClr val="FF0000"/>
                </a:solidFill>
              </a:rPr>
              <a:t>4- Camera</a:t>
            </a:r>
            <a:endParaRPr lang="en-US" dirty="0" smtClean="0">
              <a:solidFill>
                <a:srgbClr val="FF0000"/>
              </a:solidFill>
            </a:endParaRPr>
          </a:p>
          <a:p>
            <a:endParaRPr lang="en-US" dirty="0" smtClean="0">
              <a:solidFill>
                <a:srgbClr val="FF0000"/>
              </a:solidFill>
            </a:endParaRPr>
          </a:p>
          <a:p>
            <a:r>
              <a:rPr lang="en-US" dirty="0" smtClean="0">
                <a:solidFill>
                  <a:srgbClr val="FF0000"/>
                </a:solidFill>
              </a:rPr>
              <a:t>5- Aperture and Lenses</a:t>
            </a:r>
            <a:endParaRPr lang="en-US" dirty="0" smtClean="0">
              <a:solidFill>
                <a:srgbClr val="FF0000"/>
              </a:solidFill>
            </a:endParaRPr>
          </a:p>
          <a:p>
            <a:endParaRPr lang="en-US" dirty="0" smtClean="0">
              <a:solidFill>
                <a:srgbClr val="FF0000"/>
              </a:solidFill>
            </a:endParaRPr>
          </a:p>
          <a:p>
            <a:r>
              <a:rPr lang="en-US" dirty="0" smtClean="0">
                <a:solidFill>
                  <a:srgbClr val="FF0000"/>
                </a:solidFill>
              </a:rPr>
              <a:t>6- High voltage source</a:t>
            </a:r>
            <a:endParaRPr lang="en-US" dirty="0" smtClean="0">
              <a:solidFill>
                <a:srgbClr val="FF0000"/>
              </a:solidFill>
            </a:endParaRPr>
          </a:p>
          <a:p>
            <a:endParaRPr lang="en-US" dirty="0" smtClean="0">
              <a:solidFill>
                <a:srgbClr val="FF0000"/>
              </a:solidFill>
            </a:endParaRPr>
          </a:p>
          <a:p>
            <a:r>
              <a:rPr lang="en-US" dirty="0" smtClean="0">
                <a:solidFill>
                  <a:srgbClr val="FF0000"/>
                </a:solidFill>
              </a:rPr>
              <a:t>7- Chiller</a:t>
            </a:r>
            <a:endParaRPr lang="en-US" dirty="0" smtClean="0">
              <a:solidFill>
                <a:srgbClr val="FF0000"/>
              </a:solidFill>
            </a:endParaRPr>
          </a:p>
          <a:p>
            <a:endParaRPr lang="en-US" dirty="0"/>
          </a:p>
        </p:txBody>
      </p:sp>
      <p:pic>
        <p:nvPicPr>
          <p:cNvPr id="147458" name="Picture 2"/>
          <p:cNvPicPr>
            <a:picLocks noChangeAspect="1" noChangeArrowheads="1"/>
          </p:cNvPicPr>
          <p:nvPr/>
        </p:nvPicPr>
        <p:blipFill>
          <a:blip r:embed="rId1"/>
          <a:srcRect/>
          <a:stretch>
            <a:fillRect/>
          </a:stretch>
        </p:blipFill>
        <p:spPr bwMode="auto">
          <a:xfrm>
            <a:off x="1123950" y="419100"/>
            <a:ext cx="5048250" cy="1714500"/>
          </a:xfrm>
          <a:prstGeom prst="rect">
            <a:avLst/>
          </a:prstGeom>
          <a:noFill/>
          <a:ln w="9525">
            <a:noFill/>
            <a:miter lim="800000"/>
            <a:headEnd/>
            <a:tailEnd/>
          </a:ln>
          <a:effectLst/>
        </p:spPr>
      </p:pic>
      <p:sp>
        <p:nvSpPr>
          <p:cNvPr id="6" name="TextBox 5"/>
          <p:cNvSpPr txBox="1"/>
          <p:nvPr/>
        </p:nvSpPr>
        <p:spPr>
          <a:xfrm>
            <a:off x="685800" y="381000"/>
            <a:ext cx="2609945" cy="523220"/>
          </a:xfrm>
          <a:prstGeom prst="rect">
            <a:avLst/>
          </a:prstGeom>
          <a:noFill/>
        </p:spPr>
        <p:txBody>
          <a:bodyPr wrap="none" rtlCol="0">
            <a:spAutoFit/>
          </a:bodyPr>
          <a:lstStyle/>
          <a:p>
            <a:r>
              <a:rPr lang="en-US" sz="2800" dirty="0" smtClean="0">
                <a:solidFill>
                  <a:srgbClr val="FFC000"/>
                </a:solidFill>
              </a:rPr>
              <a:t>BRIGHT NESS</a:t>
            </a:r>
            <a:endParaRPr lang="en-US" sz="2800" dirty="0">
              <a:solidFill>
                <a:srgbClr val="FFC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1"/>
          <a:srcRect/>
          <a:stretch>
            <a:fillRect/>
          </a:stretch>
        </p:blipFill>
        <p:spPr bwMode="auto">
          <a:xfrm>
            <a:off x="2895600" y="0"/>
            <a:ext cx="3910012" cy="6606085"/>
          </a:xfrm>
          <a:prstGeom prst="rect">
            <a:avLst/>
          </a:prstGeom>
          <a:noFill/>
          <a:ln w="9525">
            <a:noFill/>
            <a:miter lim="800000"/>
            <a:headEnd/>
            <a:tailEnd/>
          </a:ln>
          <a:effectLst/>
        </p:spPr>
      </p:pic>
      <p:sp>
        <p:nvSpPr>
          <p:cNvPr id="3" name="TextBox 2"/>
          <p:cNvSpPr txBox="1"/>
          <p:nvPr/>
        </p:nvSpPr>
        <p:spPr>
          <a:xfrm>
            <a:off x="7239000" y="609600"/>
            <a:ext cx="1505540" cy="369332"/>
          </a:xfrm>
          <a:prstGeom prst="rect">
            <a:avLst/>
          </a:prstGeom>
          <a:noFill/>
        </p:spPr>
        <p:txBody>
          <a:bodyPr wrap="none" rtlCol="0">
            <a:spAutoFit/>
          </a:bodyPr>
          <a:lstStyle/>
          <a:p>
            <a:r>
              <a:rPr lang="en-US" dirty="0" smtClean="0"/>
              <a:t>Under Focus</a:t>
            </a:r>
            <a:endParaRPr lang="en-US" dirty="0"/>
          </a:p>
        </p:txBody>
      </p:sp>
      <p:sp>
        <p:nvSpPr>
          <p:cNvPr id="4" name="TextBox 3"/>
          <p:cNvSpPr txBox="1"/>
          <p:nvPr/>
        </p:nvSpPr>
        <p:spPr>
          <a:xfrm>
            <a:off x="7391400" y="2526268"/>
            <a:ext cx="813043" cy="369332"/>
          </a:xfrm>
          <a:prstGeom prst="rect">
            <a:avLst/>
          </a:prstGeom>
          <a:noFill/>
        </p:spPr>
        <p:txBody>
          <a:bodyPr wrap="none" rtlCol="0">
            <a:spAutoFit/>
          </a:bodyPr>
          <a:lstStyle/>
          <a:p>
            <a:r>
              <a:rPr lang="en-US" dirty="0" smtClean="0"/>
              <a:t>Focus</a:t>
            </a:r>
            <a:endParaRPr lang="en-US" dirty="0"/>
          </a:p>
        </p:txBody>
      </p:sp>
      <p:sp>
        <p:nvSpPr>
          <p:cNvPr id="5" name="TextBox 4"/>
          <p:cNvSpPr txBox="1"/>
          <p:nvPr/>
        </p:nvSpPr>
        <p:spPr>
          <a:xfrm>
            <a:off x="7086600" y="5040868"/>
            <a:ext cx="1377300" cy="369332"/>
          </a:xfrm>
          <a:prstGeom prst="rect">
            <a:avLst/>
          </a:prstGeom>
          <a:noFill/>
        </p:spPr>
        <p:txBody>
          <a:bodyPr wrap="none" rtlCol="0">
            <a:spAutoFit/>
          </a:bodyPr>
          <a:lstStyle/>
          <a:p>
            <a:r>
              <a:rPr lang="en-US" dirty="0" smtClean="0"/>
              <a:t>Over Focus</a:t>
            </a:r>
            <a:endParaRPr lang="en-US" dirty="0"/>
          </a:p>
        </p:txBody>
      </p:sp>
      <p:sp>
        <p:nvSpPr>
          <p:cNvPr id="6" name="TextBox 5"/>
          <p:cNvSpPr txBox="1"/>
          <p:nvPr/>
        </p:nvSpPr>
        <p:spPr>
          <a:xfrm>
            <a:off x="6934200" y="0"/>
            <a:ext cx="1877437" cy="369332"/>
          </a:xfrm>
          <a:prstGeom prst="rect">
            <a:avLst/>
          </a:prstGeom>
          <a:noFill/>
        </p:spPr>
        <p:txBody>
          <a:bodyPr wrap="none" rtlCol="0">
            <a:spAutoFit/>
          </a:bodyPr>
          <a:lstStyle/>
          <a:p>
            <a:r>
              <a:rPr lang="en-US" dirty="0" smtClean="0"/>
              <a:t>Objective lenses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p:spPr>
        <p:txBody>
          <a:bodyPr/>
          <a:lstStyle/>
          <a:p>
            <a:pPr defTabSz="838200"/>
            <a:fld id="{8181E323-8F7D-4861-9291-DB4C56F68A02}" type="datetime2">
              <a:rPr lang="en-US" smtClean="0"/>
            </a:fld>
            <a:endParaRPr lang="en-US" smtClean="0"/>
          </a:p>
        </p:txBody>
      </p:sp>
      <p:sp>
        <p:nvSpPr>
          <p:cNvPr id="27651" name="Slide Number Placeholder 3"/>
          <p:cNvSpPr>
            <a:spLocks noGrp="1"/>
          </p:cNvSpPr>
          <p:nvPr>
            <p:ph type="sldNum" sz="quarter" idx="12"/>
          </p:nvPr>
        </p:nvSpPr>
        <p:spPr>
          <a:noFill/>
        </p:spPr>
        <p:txBody>
          <a:bodyPr/>
          <a:lstStyle/>
          <a:p>
            <a:pPr defTabSz="838200"/>
            <a:fld id="{42AC0F06-B47D-4F30-B5C8-DF2C25ED5569}" type="slidenum">
              <a:rPr lang="en-US" smtClean="0"/>
            </a:fld>
            <a:endParaRPr lang="en-US" smtClean="0"/>
          </a:p>
        </p:txBody>
      </p:sp>
      <p:sp>
        <p:nvSpPr>
          <p:cNvPr id="27652" name="Rectangle 6"/>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IN"/>
          </a:p>
        </p:txBody>
      </p:sp>
      <p:sp>
        <p:nvSpPr>
          <p:cNvPr id="27653" name="Text Box 7"/>
          <p:cNvSpPr txBox="1">
            <a:spLocks noChangeArrowheads="1"/>
          </p:cNvSpPr>
          <p:nvPr/>
        </p:nvSpPr>
        <p:spPr bwMode="auto">
          <a:xfrm>
            <a:off x="2105759" y="650875"/>
            <a:ext cx="4144698" cy="361623"/>
          </a:xfrm>
          <a:prstGeom prst="rect">
            <a:avLst/>
          </a:prstGeom>
          <a:noFill/>
          <a:ln w="9525">
            <a:noFill/>
            <a:miter lim="800000"/>
          </a:ln>
        </p:spPr>
        <p:txBody>
          <a:bodyPr wrap="none" lIns="83807" tIns="41903" rIns="83807" bIns="41903">
            <a:spAutoFit/>
          </a:bodyPr>
          <a:lstStyle/>
          <a:p>
            <a:pPr algn="l" defTabSz="838200"/>
            <a:r>
              <a:rPr lang="en-US" b="1">
                <a:solidFill>
                  <a:schemeClr val="tx1"/>
                </a:solidFill>
              </a:rPr>
              <a:t>What are the materials of nanotech?</a:t>
            </a:r>
            <a:endParaRPr lang="en-US" b="1">
              <a:solidFill>
                <a:schemeClr val="tx1"/>
              </a:solidFill>
            </a:endParaRPr>
          </a:p>
        </p:txBody>
      </p:sp>
      <p:grpSp>
        <p:nvGrpSpPr>
          <p:cNvPr id="2" name="Group 8"/>
          <p:cNvGrpSpPr/>
          <p:nvPr/>
        </p:nvGrpSpPr>
        <p:grpSpPr bwMode="auto">
          <a:xfrm>
            <a:off x="778120" y="1366838"/>
            <a:ext cx="8066942" cy="4794250"/>
            <a:chOff x="-3" y="-3"/>
            <a:chExt cx="5411" cy="3330"/>
          </a:xfrm>
        </p:grpSpPr>
        <p:grpSp>
          <p:nvGrpSpPr>
            <p:cNvPr id="3" name="Group 9"/>
            <p:cNvGrpSpPr/>
            <p:nvPr/>
          </p:nvGrpSpPr>
          <p:grpSpPr bwMode="auto">
            <a:xfrm>
              <a:off x="0" y="0"/>
              <a:ext cx="5405" cy="3324"/>
              <a:chOff x="0" y="0"/>
              <a:chExt cx="5405" cy="3324"/>
            </a:xfrm>
          </p:grpSpPr>
          <p:grpSp>
            <p:nvGrpSpPr>
              <p:cNvPr id="4" name="Group 10"/>
              <p:cNvGrpSpPr/>
              <p:nvPr/>
            </p:nvGrpSpPr>
            <p:grpSpPr bwMode="auto">
              <a:xfrm>
                <a:off x="0" y="0"/>
                <a:ext cx="1943" cy="788"/>
                <a:chOff x="0" y="0"/>
                <a:chExt cx="1943" cy="788"/>
              </a:xfrm>
            </p:grpSpPr>
            <p:sp>
              <p:nvSpPr>
                <p:cNvPr id="27700" name="Rectangle 11"/>
                <p:cNvSpPr>
                  <a:spLocks noChangeArrowheads="1"/>
                </p:cNvSpPr>
                <p:nvPr/>
              </p:nvSpPr>
              <p:spPr bwMode="auto">
                <a:xfrm>
                  <a:off x="43" y="0"/>
                  <a:ext cx="1857" cy="788"/>
                </a:xfrm>
                <a:prstGeom prst="rect">
                  <a:avLst/>
                </a:prstGeom>
                <a:noFill/>
                <a:ln w="9525">
                  <a:noFill/>
                  <a:miter lim="800000"/>
                </a:ln>
              </p:spPr>
              <p:txBody>
                <a:bodyPr lIns="0" tIns="0" rIns="-372359" bIns="0"/>
                <a:lstStyle/>
                <a:p>
                  <a:pPr algn="l" defTabSz="838200"/>
                  <a:r>
                    <a:rPr lang="en-US" sz="2400" b="1">
                      <a:solidFill>
                        <a:srgbClr val="0000FF"/>
                      </a:solidFill>
                      <a:cs typeface="Arial" panose="020B0604020202020204" pitchFamily="34" charset="0"/>
                    </a:rPr>
                    <a:t>Nanostructure</a:t>
                  </a:r>
                  <a:endParaRPr lang="en-US" sz="2400">
                    <a:solidFill>
                      <a:schemeClr val="tx1"/>
                    </a:solidFill>
                  </a:endParaRPr>
                </a:p>
              </p:txBody>
            </p:sp>
            <p:sp>
              <p:nvSpPr>
                <p:cNvPr id="27701" name="Rectangle 12"/>
                <p:cNvSpPr>
                  <a:spLocks noChangeArrowheads="1"/>
                </p:cNvSpPr>
                <p:nvPr/>
              </p:nvSpPr>
              <p:spPr bwMode="auto">
                <a:xfrm>
                  <a:off x="0" y="0"/>
                  <a:ext cx="1943" cy="788"/>
                </a:xfrm>
                <a:prstGeom prst="rect">
                  <a:avLst/>
                </a:prstGeom>
                <a:noFill/>
                <a:ln w="7">
                  <a:solidFill>
                    <a:srgbClr val="A0A0A0"/>
                  </a:solidFill>
                  <a:miter lim="800000"/>
                </a:ln>
              </p:spPr>
              <p:txBody>
                <a:bodyPr/>
                <a:lstStyle/>
                <a:p>
                  <a:endParaRPr lang="en-IN"/>
                </a:p>
              </p:txBody>
            </p:sp>
          </p:grpSp>
          <p:grpSp>
            <p:nvGrpSpPr>
              <p:cNvPr id="5" name="Group 13"/>
              <p:cNvGrpSpPr/>
              <p:nvPr/>
            </p:nvGrpSpPr>
            <p:grpSpPr bwMode="auto">
              <a:xfrm>
                <a:off x="1943" y="0"/>
                <a:ext cx="1059" cy="788"/>
                <a:chOff x="1943" y="0"/>
                <a:chExt cx="1059" cy="788"/>
              </a:xfrm>
            </p:grpSpPr>
            <p:sp>
              <p:nvSpPr>
                <p:cNvPr id="27698" name="Rectangle 14"/>
                <p:cNvSpPr>
                  <a:spLocks noChangeArrowheads="1"/>
                </p:cNvSpPr>
                <p:nvPr/>
              </p:nvSpPr>
              <p:spPr bwMode="auto">
                <a:xfrm>
                  <a:off x="1986" y="0"/>
                  <a:ext cx="973" cy="788"/>
                </a:xfrm>
                <a:prstGeom prst="rect">
                  <a:avLst/>
                </a:prstGeom>
                <a:noFill/>
                <a:ln w="9525">
                  <a:noFill/>
                  <a:miter lim="800000"/>
                </a:ln>
              </p:spPr>
              <p:txBody>
                <a:bodyPr lIns="0" tIns="0" rIns="0" bIns="0"/>
                <a:lstStyle/>
                <a:p>
                  <a:pPr algn="l" defTabSz="838200"/>
                  <a:r>
                    <a:rPr lang="en-US" sz="2400" b="1">
                      <a:solidFill>
                        <a:schemeClr val="tx1"/>
                      </a:solidFill>
                      <a:cs typeface="Arial" panose="020B0604020202020204" pitchFamily="34" charset="0"/>
                    </a:rPr>
                    <a:t>Size</a:t>
                  </a:r>
                  <a:endParaRPr lang="en-US" sz="1100" b="1">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99" name="Rectangle 15"/>
                <p:cNvSpPr>
                  <a:spLocks noChangeArrowheads="1"/>
                </p:cNvSpPr>
                <p:nvPr/>
              </p:nvSpPr>
              <p:spPr bwMode="auto">
                <a:xfrm>
                  <a:off x="1943" y="0"/>
                  <a:ext cx="1059" cy="788"/>
                </a:xfrm>
                <a:prstGeom prst="rect">
                  <a:avLst/>
                </a:prstGeom>
                <a:noFill/>
                <a:ln w="7">
                  <a:solidFill>
                    <a:srgbClr val="A0A0A0"/>
                  </a:solidFill>
                  <a:miter lim="800000"/>
                </a:ln>
              </p:spPr>
              <p:txBody>
                <a:bodyPr/>
                <a:lstStyle/>
                <a:p>
                  <a:endParaRPr lang="en-IN"/>
                </a:p>
              </p:txBody>
            </p:sp>
          </p:grpSp>
          <p:grpSp>
            <p:nvGrpSpPr>
              <p:cNvPr id="6" name="Group 16"/>
              <p:cNvGrpSpPr/>
              <p:nvPr/>
            </p:nvGrpSpPr>
            <p:grpSpPr bwMode="auto">
              <a:xfrm>
                <a:off x="3002" y="0"/>
                <a:ext cx="2403" cy="788"/>
                <a:chOff x="3002" y="0"/>
                <a:chExt cx="2403" cy="788"/>
              </a:xfrm>
            </p:grpSpPr>
            <p:sp>
              <p:nvSpPr>
                <p:cNvPr id="27696" name="Rectangle 17"/>
                <p:cNvSpPr>
                  <a:spLocks noChangeArrowheads="1"/>
                </p:cNvSpPr>
                <p:nvPr/>
              </p:nvSpPr>
              <p:spPr bwMode="auto">
                <a:xfrm>
                  <a:off x="3045" y="0"/>
                  <a:ext cx="2317" cy="788"/>
                </a:xfrm>
                <a:prstGeom prst="rect">
                  <a:avLst/>
                </a:prstGeom>
                <a:noFill/>
                <a:ln w="9525">
                  <a:noFill/>
                  <a:miter lim="800000"/>
                </a:ln>
              </p:spPr>
              <p:txBody>
                <a:bodyPr lIns="83807" tIns="41903" rIns="83807" bIns="41903"/>
                <a:lstStyle/>
                <a:p>
                  <a:pPr algn="l" defTabSz="838200"/>
                  <a:r>
                    <a:rPr lang="en-US" sz="1600" b="1">
                      <a:solidFill>
                        <a:srgbClr val="0000FF"/>
                      </a:solidFill>
                      <a:cs typeface="Arial" panose="020B0604020202020204" pitchFamily="34" charset="0"/>
                    </a:rPr>
                    <a:t>Example Material or Application</a:t>
                  </a:r>
                  <a:endParaRPr lang="en-US" sz="1600">
                    <a:solidFill>
                      <a:schemeClr val="tx1"/>
                    </a:solidFill>
                    <a:cs typeface="Times New Roman" panose="02020603050405020304" pitchFamily="18" charset="0"/>
                  </a:endParaRPr>
                </a:p>
                <a:p>
                  <a:pPr algn="l" defTabSz="838200" eaLnBrk="0" hangingPunct="0"/>
                  <a:endParaRPr lang="en-US" sz="1600">
                    <a:solidFill>
                      <a:schemeClr val="tx1"/>
                    </a:solidFill>
                  </a:endParaRPr>
                </a:p>
              </p:txBody>
            </p:sp>
            <p:sp>
              <p:nvSpPr>
                <p:cNvPr id="27697" name="Rectangle 18"/>
                <p:cNvSpPr>
                  <a:spLocks noChangeArrowheads="1"/>
                </p:cNvSpPr>
                <p:nvPr/>
              </p:nvSpPr>
              <p:spPr bwMode="auto">
                <a:xfrm>
                  <a:off x="3002" y="0"/>
                  <a:ext cx="2403" cy="788"/>
                </a:xfrm>
                <a:prstGeom prst="rect">
                  <a:avLst/>
                </a:prstGeom>
                <a:noFill/>
                <a:ln w="7">
                  <a:solidFill>
                    <a:srgbClr val="A0A0A0"/>
                  </a:solidFill>
                  <a:miter lim="800000"/>
                </a:ln>
              </p:spPr>
              <p:txBody>
                <a:bodyPr/>
                <a:lstStyle/>
                <a:p>
                  <a:endParaRPr lang="en-IN"/>
                </a:p>
              </p:txBody>
            </p:sp>
          </p:grpSp>
          <p:grpSp>
            <p:nvGrpSpPr>
              <p:cNvPr id="7" name="Group 19"/>
              <p:cNvGrpSpPr/>
              <p:nvPr/>
            </p:nvGrpSpPr>
            <p:grpSpPr bwMode="auto">
              <a:xfrm>
                <a:off x="0" y="788"/>
                <a:ext cx="1943" cy="634"/>
                <a:chOff x="0" y="788"/>
                <a:chExt cx="1943" cy="634"/>
              </a:xfrm>
            </p:grpSpPr>
            <p:sp>
              <p:nvSpPr>
                <p:cNvPr id="27694" name="Rectangle 20"/>
                <p:cNvSpPr>
                  <a:spLocks noChangeArrowheads="1"/>
                </p:cNvSpPr>
                <p:nvPr/>
              </p:nvSpPr>
              <p:spPr bwMode="auto">
                <a:xfrm>
                  <a:off x="43" y="788"/>
                  <a:ext cx="1857" cy="634"/>
                </a:xfrm>
                <a:prstGeom prst="rect">
                  <a:avLst/>
                </a:prstGeom>
                <a:noFill/>
                <a:ln w="9525">
                  <a:noFill/>
                  <a:miter lim="800000"/>
                </a:ln>
              </p:spPr>
              <p:txBody>
                <a:bodyPr lIns="83807" tIns="41903" rIns="83807" bIns="41903"/>
                <a:lstStyle/>
                <a:p>
                  <a:pPr algn="l" defTabSz="838200"/>
                  <a:r>
                    <a:rPr lang="en-US" sz="1600">
                      <a:solidFill>
                        <a:srgbClr val="0000FF"/>
                      </a:solidFill>
                      <a:cs typeface="Arial" panose="020B0604020202020204" pitchFamily="34" charset="0"/>
                    </a:rPr>
                    <a:t>Clusters, nanocrystals, quantum dots</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95" name="Rectangle 21"/>
                <p:cNvSpPr>
                  <a:spLocks noChangeArrowheads="1"/>
                </p:cNvSpPr>
                <p:nvPr/>
              </p:nvSpPr>
              <p:spPr bwMode="auto">
                <a:xfrm>
                  <a:off x="0" y="788"/>
                  <a:ext cx="1943" cy="634"/>
                </a:xfrm>
                <a:prstGeom prst="rect">
                  <a:avLst/>
                </a:prstGeom>
                <a:noFill/>
                <a:ln w="7">
                  <a:solidFill>
                    <a:srgbClr val="A0A0A0"/>
                  </a:solidFill>
                  <a:miter lim="800000"/>
                </a:ln>
              </p:spPr>
              <p:txBody>
                <a:bodyPr/>
                <a:lstStyle/>
                <a:p>
                  <a:endParaRPr lang="en-IN"/>
                </a:p>
              </p:txBody>
            </p:sp>
          </p:grpSp>
          <p:grpSp>
            <p:nvGrpSpPr>
              <p:cNvPr id="8" name="Group 22"/>
              <p:cNvGrpSpPr/>
              <p:nvPr/>
            </p:nvGrpSpPr>
            <p:grpSpPr bwMode="auto">
              <a:xfrm>
                <a:off x="1943" y="788"/>
                <a:ext cx="1059" cy="634"/>
                <a:chOff x="1943" y="788"/>
                <a:chExt cx="1059" cy="634"/>
              </a:xfrm>
            </p:grpSpPr>
            <p:sp>
              <p:nvSpPr>
                <p:cNvPr id="27692" name="Rectangle 23"/>
                <p:cNvSpPr>
                  <a:spLocks noChangeArrowheads="1"/>
                </p:cNvSpPr>
                <p:nvPr/>
              </p:nvSpPr>
              <p:spPr bwMode="auto">
                <a:xfrm>
                  <a:off x="1986" y="788"/>
                  <a:ext cx="973" cy="634"/>
                </a:xfrm>
                <a:prstGeom prst="rect">
                  <a:avLst/>
                </a:prstGeom>
                <a:noFill/>
                <a:ln w="9525">
                  <a:noFill/>
                  <a:miter lim="800000"/>
                </a:ln>
              </p:spPr>
              <p:txBody>
                <a:bodyPr lIns="83807" tIns="41903" rIns="83807" bIns="41903"/>
                <a:lstStyle/>
                <a:p>
                  <a:pPr algn="l" defTabSz="838200"/>
                  <a:r>
                    <a:rPr lang="en-US" sz="1600">
                      <a:solidFill>
                        <a:schemeClr val="tx1"/>
                      </a:solidFill>
                      <a:cs typeface="Arial" panose="020B0604020202020204" pitchFamily="34" charset="0"/>
                    </a:rPr>
                    <a:t>Radius: </a:t>
                  </a:r>
                  <a:endParaRPr lang="en-US" sz="1100">
                    <a:solidFill>
                      <a:schemeClr val="tx1"/>
                    </a:solidFill>
                    <a:cs typeface="Times New Roman" panose="02020603050405020304" pitchFamily="18" charset="0"/>
                  </a:endParaRPr>
                </a:p>
                <a:p>
                  <a:pPr algn="l" defTabSz="838200" eaLnBrk="0" hangingPunct="0"/>
                  <a:r>
                    <a:rPr lang="en-US" sz="1600">
                      <a:solidFill>
                        <a:schemeClr val="tx1"/>
                      </a:solidFill>
                      <a:cs typeface="Arial" panose="020B0604020202020204" pitchFamily="34" charset="0"/>
                    </a:rPr>
                    <a:t>1-10 nm</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93" name="Rectangle 24"/>
                <p:cNvSpPr>
                  <a:spLocks noChangeArrowheads="1"/>
                </p:cNvSpPr>
                <p:nvPr/>
              </p:nvSpPr>
              <p:spPr bwMode="auto">
                <a:xfrm>
                  <a:off x="1943" y="788"/>
                  <a:ext cx="1059" cy="634"/>
                </a:xfrm>
                <a:prstGeom prst="rect">
                  <a:avLst/>
                </a:prstGeom>
                <a:noFill/>
                <a:ln w="7">
                  <a:solidFill>
                    <a:srgbClr val="A0A0A0"/>
                  </a:solidFill>
                  <a:miter lim="800000"/>
                </a:ln>
              </p:spPr>
              <p:txBody>
                <a:bodyPr/>
                <a:lstStyle/>
                <a:p>
                  <a:endParaRPr lang="en-IN"/>
                </a:p>
              </p:txBody>
            </p:sp>
          </p:grpSp>
          <p:grpSp>
            <p:nvGrpSpPr>
              <p:cNvPr id="9" name="Group 25"/>
              <p:cNvGrpSpPr/>
              <p:nvPr/>
            </p:nvGrpSpPr>
            <p:grpSpPr bwMode="auto">
              <a:xfrm>
                <a:off x="3002" y="788"/>
                <a:ext cx="2403" cy="634"/>
                <a:chOff x="3002" y="788"/>
                <a:chExt cx="2403" cy="634"/>
              </a:xfrm>
            </p:grpSpPr>
            <p:sp>
              <p:nvSpPr>
                <p:cNvPr id="27690" name="Rectangle 26"/>
                <p:cNvSpPr>
                  <a:spLocks noChangeArrowheads="1"/>
                </p:cNvSpPr>
                <p:nvPr/>
              </p:nvSpPr>
              <p:spPr bwMode="auto">
                <a:xfrm>
                  <a:off x="3045" y="788"/>
                  <a:ext cx="2317" cy="634"/>
                </a:xfrm>
                <a:prstGeom prst="rect">
                  <a:avLst/>
                </a:prstGeom>
                <a:noFill/>
                <a:ln w="9525">
                  <a:noFill/>
                  <a:miter lim="800000"/>
                </a:ln>
              </p:spPr>
              <p:txBody>
                <a:bodyPr lIns="83807" tIns="41903" rIns="83807" bIns="41903"/>
                <a:lstStyle/>
                <a:p>
                  <a:pPr algn="l" defTabSz="838200"/>
                  <a:r>
                    <a:rPr lang="en-US" sz="1600">
                      <a:solidFill>
                        <a:srgbClr val="0000FF"/>
                      </a:solidFill>
                      <a:cs typeface="Arial" panose="020B0604020202020204" pitchFamily="34" charset="0"/>
                    </a:rPr>
                    <a:t>Insulators, semiconductors, metals, magnetic materials</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91" name="Rectangle 27"/>
                <p:cNvSpPr>
                  <a:spLocks noChangeArrowheads="1"/>
                </p:cNvSpPr>
                <p:nvPr/>
              </p:nvSpPr>
              <p:spPr bwMode="auto">
                <a:xfrm>
                  <a:off x="3002" y="788"/>
                  <a:ext cx="2403" cy="634"/>
                </a:xfrm>
                <a:prstGeom prst="rect">
                  <a:avLst/>
                </a:prstGeom>
                <a:noFill/>
                <a:ln w="7">
                  <a:solidFill>
                    <a:srgbClr val="A0A0A0"/>
                  </a:solidFill>
                  <a:miter lim="800000"/>
                </a:ln>
              </p:spPr>
              <p:txBody>
                <a:bodyPr/>
                <a:lstStyle/>
                <a:p>
                  <a:endParaRPr lang="en-IN"/>
                </a:p>
              </p:txBody>
            </p:sp>
          </p:grpSp>
          <p:grpSp>
            <p:nvGrpSpPr>
              <p:cNvPr id="10" name="Group 28"/>
              <p:cNvGrpSpPr/>
              <p:nvPr/>
            </p:nvGrpSpPr>
            <p:grpSpPr bwMode="auto">
              <a:xfrm>
                <a:off x="0" y="1422"/>
                <a:ext cx="1943" cy="634"/>
                <a:chOff x="0" y="1422"/>
                <a:chExt cx="1943" cy="634"/>
              </a:xfrm>
            </p:grpSpPr>
            <p:sp>
              <p:nvSpPr>
                <p:cNvPr id="27688" name="Rectangle 29"/>
                <p:cNvSpPr>
                  <a:spLocks noChangeArrowheads="1"/>
                </p:cNvSpPr>
                <p:nvPr/>
              </p:nvSpPr>
              <p:spPr bwMode="auto">
                <a:xfrm>
                  <a:off x="43" y="1422"/>
                  <a:ext cx="1857" cy="634"/>
                </a:xfrm>
                <a:prstGeom prst="rect">
                  <a:avLst/>
                </a:prstGeom>
                <a:noFill/>
                <a:ln w="9525">
                  <a:noFill/>
                  <a:miter lim="800000"/>
                </a:ln>
              </p:spPr>
              <p:txBody>
                <a:bodyPr lIns="83807" tIns="41903" rIns="83807" bIns="41903"/>
                <a:lstStyle/>
                <a:p>
                  <a:pPr algn="l" defTabSz="838200"/>
                  <a:r>
                    <a:rPr lang="en-US" sz="1600">
                      <a:solidFill>
                        <a:srgbClr val="0000FF"/>
                      </a:solidFill>
                      <a:cs typeface="Arial" panose="020B0604020202020204" pitchFamily="34" charset="0"/>
                    </a:rPr>
                    <a:t>Other nanoparticles</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89" name="Rectangle 30"/>
                <p:cNvSpPr>
                  <a:spLocks noChangeArrowheads="1"/>
                </p:cNvSpPr>
                <p:nvPr/>
              </p:nvSpPr>
              <p:spPr bwMode="auto">
                <a:xfrm>
                  <a:off x="0" y="1422"/>
                  <a:ext cx="1943" cy="634"/>
                </a:xfrm>
                <a:prstGeom prst="rect">
                  <a:avLst/>
                </a:prstGeom>
                <a:noFill/>
                <a:ln w="7">
                  <a:solidFill>
                    <a:srgbClr val="A0A0A0"/>
                  </a:solidFill>
                  <a:miter lim="800000"/>
                </a:ln>
              </p:spPr>
              <p:txBody>
                <a:bodyPr/>
                <a:lstStyle/>
                <a:p>
                  <a:endParaRPr lang="en-IN"/>
                </a:p>
              </p:txBody>
            </p:sp>
          </p:grpSp>
          <p:grpSp>
            <p:nvGrpSpPr>
              <p:cNvPr id="11" name="Group 31"/>
              <p:cNvGrpSpPr/>
              <p:nvPr/>
            </p:nvGrpSpPr>
            <p:grpSpPr bwMode="auto">
              <a:xfrm>
                <a:off x="1943" y="1422"/>
                <a:ext cx="1059" cy="634"/>
                <a:chOff x="1943" y="1422"/>
                <a:chExt cx="1059" cy="634"/>
              </a:xfrm>
            </p:grpSpPr>
            <p:sp>
              <p:nvSpPr>
                <p:cNvPr id="27686" name="Rectangle 32"/>
                <p:cNvSpPr>
                  <a:spLocks noChangeArrowheads="1"/>
                </p:cNvSpPr>
                <p:nvPr/>
              </p:nvSpPr>
              <p:spPr bwMode="auto">
                <a:xfrm>
                  <a:off x="1986" y="1422"/>
                  <a:ext cx="973" cy="634"/>
                </a:xfrm>
                <a:prstGeom prst="rect">
                  <a:avLst/>
                </a:prstGeom>
                <a:noFill/>
                <a:ln w="9525">
                  <a:noFill/>
                  <a:miter lim="800000"/>
                </a:ln>
              </p:spPr>
              <p:txBody>
                <a:bodyPr lIns="83807" tIns="41903" rIns="83807" bIns="41903"/>
                <a:lstStyle/>
                <a:p>
                  <a:pPr algn="l" defTabSz="838200"/>
                  <a:r>
                    <a:rPr lang="en-US" sz="1600">
                      <a:solidFill>
                        <a:schemeClr val="tx1"/>
                      </a:solidFill>
                      <a:cs typeface="Arial" panose="020B0604020202020204" pitchFamily="34" charset="0"/>
                    </a:rPr>
                    <a:t>Radius: </a:t>
                  </a:r>
                  <a:endParaRPr lang="en-US" sz="1100">
                    <a:solidFill>
                      <a:schemeClr val="tx1"/>
                    </a:solidFill>
                    <a:cs typeface="Times New Roman" panose="02020603050405020304" pitchFamily="18" charset="0"/>
                  </a:endParaRPr>
                </a:p>
                <a:p>
                  <a:pPr algn="l" defTabSz="838200" eaLnBrk="0" hangingPunct="0"/>
                  <a:r>
                    <a:rPr lang="en-US" sz="1600">
                      <a:solidFill>
                        <a:schemeClr val="tx1"/>
                      </a:solidFill>
                      <a:cs typeface="Arial" panose="020B0604020202020204" pitchFamily="34" charset="0"/>
                    </a:rPr>
                    <a:t>1-100 nm</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87" name="Rectangle 33"/>
                <p:cNvSpPr>
                  <a:spLocks noChangeArrowheads="1"/>
                </p:cNvSpPr>
                <p:nvPr/>
              </p:nvSpPr>
              <p:spPr bwMode="auto">
                <a:xfrm>
                  <a:off x="1943" y="1422"/>
                  <a:ext cx="1059" cy="634"/>
                </a:xfrm>
                <a:prstGeom prst="rect">
                  <a:avLst/>
                </a:prstGeom>
                <a:noFill/>
                <a:ln w="7">
                  <a:solidFill>
                    <a:srgbClr val="A0A0A0"/>
                  </a:solidFill>
                  <a:miter lim="800000"/>
                </a:ln>
              </p:spPr>
              <p:txBody>
                <a:bodyPr/>
                <a:lstStyle/>
                <a:p>
                  <a:endParaRPr lang="en-IN"/>
                </a:p>
              </p:txBody>
            </p:sp>
          </p:grpSp>
          <p:grpSp>
            <p:nvGrpSpPr>
              <p:cNvPr id="12" name="Group 34"/>
              <p:cNvGrpSpPr/>
              <p:nvPr/>
            </p:nvGrpSpPr>
            <p:grpSpPr bwMode="auto">
              <a:xfrm>
                <a:off x="3002" y="1422"/>
                <a:ext cx="2403" cy="634"/>
                <a:chOff x="3002" y="1422"/>
                <a:chExt cx="2403" cy="634"/>
              </a:xfrm>
            </p:grpSpPr>
            <p:sp>
              <p:nvSpPr>
                <p:cNvPr id="27684" name="Rectangle 35"/>
                <p:cNvSpPr>
                  <a:spLocks noChangeArrowheads="1"/>
                </p:cNvSpPr>
                <p:nvPr/>
              </p:nvSpPr>
              <p:spPr bwMode="auto">
                <a:xfrm>
                  <a:off x="3045" y="1422"/>
                  <a:ext cx="2317" cy="634"/>
                </a:xfrm>
                <a:prstGeom prst="rect">
                  <a:avLst/>
                </a:prstGeom>
                <a:noFill/>
                <a:ln w="9525">
                  <a:noFill/>
                  <a:miter lim="800000"/>
                </a:ln>
              </p:spPr>
              <p:txBody>
                <a:bodyPr lIns="83807" tIns="41903" rIns="83807" bIns="41903"/>
                <a:lstStyle/>
                <a:p>
                  <a:pPr algn="l" defTabSz="838200"/>
                  <a:r>
                    <a:rPr lang="en-US" sz="1600">
                      <a:solidFill>
                        <a:srgbClr val="0000FF"/>
                      </a:solidFill>
                      <a:cs typeface="Arial" panose="020B0604020202020204" pitchFamily="34" charset="0"/>
                    </a:rPr>
                    <a:t>Ceramic oxides, Buckyballs</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85" name="Rectangle 36"/>
                <p:cNvSpPr>
                  <a:spLocks noChangeArrowheads="1"/>
                </p:cNvSpPr>
                <p:nvPr/>
              </p:nvSpPr>
              <p:spPr bwMode="auto">
                <a:xfrm>
                  <a:off x="3002" y="1422"/>
                  <a:ext cx="2403" cy="634"/>
                </a:xfrm>
                <a:prstGeom prst="rect">
                  <a:avLst/>
                </a:prstGeom>
                <a:noFill/>
                <a:ln w="7">
                  <a:solidFill>
                    <a:srgbClr val="A0A0A0"/>
                  </a:solidFill>
                  <a:miter lim="800000"/>
                </a:ln>
              </p:spPr>
              <p:txBody>
                <a:bodyPr/>
                <a:lstStyle/>
                <a:p>
                  <a:endParaRPr lang="en-IN"/>
                </a:p>
              </p:txBody>
            </p:sp>
          </p:grpSp>
          <p:grpSp>
            <p:nvGrpSpPr>
              <p:cNvPr id="13" name="Group 37"/>
              <p:cNvGrpSpPr/>
              <p:nvPr/>
            </p:nvGrpSpPr>
            <p:grpSpPr bwMode="auto">
              <a:xfrm>
                <a:off x="0" y="2056"/>
                <a:ext cx="1943" cy="634"/>
                <a:chOff x="0" y="2056"/>
                <a:chExt cx="1943" cy="634"/>
              </a:xfrm>
            </p:grpSpPr>
            <p:sp>
              <p:nvSpPr>
                <p:cNvPr id="27682" name="Rectangle 38"/>
                <p:cNvSpPr>
                  <a:spLocks noChangeArrowheads="1"/>
                </p:cNvSpPr>
                <p:nvPr/>
              </p:nvSpPr>
              <p:spPr bwMode="auto">
                <a:xfrm>
                  <a:off x="43" y="2056"/>
                  <a:ext cx="1857" cy="634"/>
                </a:xfrm>
                <a:prstGeom prst="rect">
                  <a:avLst/>
                </a:prstGeom>
                <a:noFill/>
                <a:ln w="9525">
                  <a:noFill/>
                  <a:miter lim="800000"/>
                </a:ln>
              </p:spPr>
              <p:txBody>
                <a:bodyPr lIns="83807" tIns="41903" rIns="83807" bIns="41903"/>
                <a:lstStyle/>
                <a:p>
                  <a:pPr algn="l" defTabSz="838200"/>
                  <a:r>
                    <a:rPr lang="en-US" sz="1600">
                      <a:solidFill>
                        <a:srgbClr val="0000FF"/>
                      </a:solidFill>
                      <a:cs typeface="Arial" panose="020B0604020202020204" pitchFamily="34" charset="0"/>
                    </a:rPr>
                    <a:t>Nanowires</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83" name="Rectangle 39"/>
                <p:cNvSpPr>
                  <a:spLocks noChangeArrowheads="1"/>
                </p:cNvSpPr>
                <p:nvPr/>
              </p:nvSpPr>
              <p:spPr bwMode="auto">
                <a:xfrm>
                  <a:off x="0" y="2056"/>
                  <a:ext cx="1943" cy="634"/>
                </a:xfrm>
                <a:prstGeom prst="rect">
                  <a:avLst/>
                </a:prstGeom>
                <a:noFill/>
                <a:ln w="7">
                  <a:solidFill>
                    <a:srgbClr val="A0A0A0"/>
                  </a:solidFill>
                  <a:miter lim="800000"/>
                </a:ln>
              </p:spPr>
              <p:txBody>
                <a:bodyPr/>
                <a:lstStyle/>
                <a:p>
                  <a:endParaRPr lang="en-IN"/>
                </a:p>
              </p:txBody>
            </p:sp>
          </p:grpSp>
          <p:grpSp>
            <p:nvGrpSpPr>
              <p:cNvPr id="14" name="Group 40"/>
              <p:cNvGrpSpPr/>
              <p:nvPr/>
            </p:nvGrpSpPr>
            <p:grpSpPr bwMode="auto">
              <a:xfrm>
                <a:off x="1943" y="2056"/>
                <a:ext cx="1059" cy="634"/>
                <a:chOff x="1943" y="2056"/>
                <a:chExt cx="1059" cy="634"/>
              </a:xfrm>
            </p:grpSpPr>
            <p:sp>
              <p:nvSpPr>
                <p:cNvPr id="27680" name="Rectangle 41"/>
                <p:cNvSpPr>
                  <a:spLocks noChangeArrowheads="1"/>
                </p:cNvSpPr>
                <p:nvPr/>
              </p:nvSpPr>
              <p:spPr bwMode="auto">
                <a:xfrm>
                  <a:off x="1986" y="2056"/>
                  <a:ext cx="973" cy="634"/>
                </a:xfrm>
                <a:prstGeom prst="rect">
                  <a:avLst/>
                </a:prstGeom>
                <a:noFill/>
                <a:ln w="9525">
                  <a:noFill/>
                  <a:miter lim="800000"/>
                </a:ln>
              </p:spPr>
              <p:txBody>
                <a:bodyPr lIns="83807" tIns="41903" rIns="83807" bIns="41903"/>
                <a:lstStyle/>
                <a:p>
                  <a:pPr algn="l" defTabSz="838200"/>
                  <a:r>
                    <a:rPr lang="en-US" sz="1600">
                      <a:solidFill>
                        <a:schemeClr val="tx1"/>
                      </a:solidFill>
                      <a:cs typeface="Arial" panose="020B0604020202020204" pitchFamily="34" charset="0"/>
                    </a:rPr>
                    <a:t>Diameter: 1-100 nm</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81" name="Rectangle 42"/>
                <p:cNvSpPr>
                  <a:spLocks noChangeArrowheads="1"/>
                </p:cNvSpPr>
                <p:nvPr/>
              </p:nvSpPr>
              <p:spPr bwMode="auto">
                <a:xfrm>
                  <a:off x="1943" y="2056"/>
                  <a:ext cx="1059" cy="634"/>
                </a:xfrm>
                <a:prstGeom prst="rect">
                  <a:avLst/>
                </a:prstGeom>
                <a:noFill/>
                <a:ln w="7">
                  <a:solidFill>
                    <a:srgbClr val="A0A0A0"/>
                  </a:solidFill>
                  <a:miter lim="800000"/>
                </a:ln>
              </p:spPr>
              <p:txBody>
                <a:bodyPr/>
                <a:lstStyle/>
                <a:p>
                  <a:endParaRPr lang="en-IN"/>
                </a:p>
              </p:txBody>
            </p:sp>
          </p:grpSp>
          <p:grpSp>
            <p:nvGrpSpPr>
              <p:cNvPr id="15" name="Group 43"/>
              <p:cNvGrpSpPr/>
              <p:nvPr/>
            </p:nvGrpSpPr>
            <p:grpSpPr bwMode="auto">
              <a:xfrm>
                <a:off x="3002" y="2056"/>
                <a:ext cx="2403" cy="634"/>
                <a:chOff x="3002" y="2056"/>
                <a:chExt cx="2403" cy="634"/>
              </a:xfrm>
            </p:grpSpPr>
            <p:sp>
              <p:nvSpPr>
                <p:cNvPr id="27678" name="Rectangle 44"/>
                <p:cNvSpPr>
                  <a:spLocks noChangeArrowheads="1"/>
                </p:cNvSpPr>
                <p:nvPr/>
              </p:nvSpPr>
              <p:spPr bwMode="auto">
                <a:xfrm>
                  <a:off x="3045" y="2056"/>
                  <a:ext cx="2317" cy="634"/>
                </a:xfrm>
                <a:prstGeom prst="rect">
                  <a:avLst/>
                </a:prstGeom>
                <a:noFill/>
                <a:ln w="9525">
                  <a:noFill/>
                  <a:miter lim="800000"/>
                </a:ln>
              </p:spPr>
              <p:txBody>
                <a:bodyPr lIns="83807" tIns="41903" rIns="83807" bIns="41903"/>
                <a:lstStyle/>
                <a:p>
                  <a:pPr algn="l" defTabSz="838200"/>
                  <a:r>
                    <a:rPr lang="en-US" sz="1600">
                      <a:solidFill>
                        <a:srgbClr val="0000FF"/>
                      </a:solidFill>
                      <a:cs typeface="Arial" panose="020B0604020202020204" pitchFamily="34" charset="0"/>
                    </a:rPr>
                    <a:t>Metals, semiconductors, oxides, sulfides, nitrides</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79" name="Rectangle 45"/>
                <p:cNvSpPr>
                  <a:spLocks noChangeArrowheads="1"/>
                </p:cNvSpPr>
                <p:nvPr/>
              </p:nvSpPr>
              <p:spPr bwMode="auto">
                <a:xfrm>
                  <a:off x="3002" y="2056"/>
                  <a:ext cx="2403" cy="634"/>
                </a:xfrm>
                <a:prstGeom prst="rect">
                  <a:avLst/>
                </a:prstGeom>
                <a:noFill/>
                <a:ln w="7">
                  <a:solidFill>
                    <a:srgbClr val="A0A0A0"/>
                  </a:solidFill>
                  <a:miter lim="800000"/>
                </a:ln>
              </p:spPr>
              <p:txBody>
                <a:bodyPr/>
                <a:lstStyle/>
                <a:p>
                  <a:endParaRPr lang="en-IN"/>
                </a:p>
              </p:txBody>
            </p:sp>
          </p:grpSp>
          <p:grpSp>
            <p:nvGrpSpPr>
              <p:cNvPr id="16" name="Group 46"/>
              <p:cNvGrpSpPr/>
              <p:nvPr/>
            </p:nvGrpSpPr>
            <p:grpSpPr bwMode="auto">
              <a:xfrm>
                <a:off x="0" y="2690"/>
                <a:ext cx="1943" cy="634"/>
                <a:chOff x="0" y="2690"/>
                <a:chExt cx="1943" cy="634"/>
              </a:xfrm>
            </p:grpSpPr>
            <p:sp>
              <p:nvSpPr>
                <p:cNvPr id="27676" name="Rectangle 47"/>
                <p:cNvSpPr>
                  <a:spLocks noChangeArrowheads="1"/>
                </p:cNvSpPr>
                <p:nvPr/>
              </p:nvSpPr>
              <p:spPr bwMode="auto">
                <a:xfrm>
                  <a:off x="43" y="2690"/>
                  <a:ext cx="1857" cy="634"/>
                </a:xfrm>
                <a:prstGeom prst="rect">
                  <a:avLst/>
                </a:prstGeom>
                <a:noFill/>
                <a:ln w="9525">
                  <a:noFill/>
                  <a:miter lim="800000"/>
                </a:ln>
              </p:spPr>
              <p:txBody>
                <a:bodyPr lIns="83807" tIns="41903" rIns="83807" bIns="41903"/>
                <a:lstStyle/>
                <a:p>
                  <a:pPr algn="l" defTabSz="838200"/>
                  <a:r>
                    <a:rPr lang="en-US" sz="1600">
                      <a:solidFill>
                        <a:srgbClr val="0000FF"/>
                      </a:solidFill>
                      <a:cs typeface="Arial" panose="020B0604020202020204" pitchFamily="34" charset="0"/>
                    </a:rPr>
                    <a:t>Nanotubes</a:t>
                  </a:r>
                  <a:endParaRPr lang="en-US">
                    <a:solidFill>
                      <a:schemeClr val="tx1"/>
                    </a:solidFill>
                  </a:endParaRPr>
                </a:p>
              </p:txBody>
            </p:sp>
            <p:sp>
              <p:nvSpPr>
                <p:cNvPr id="27677" name="Rectangle 48"/>
                <p:cNvSpPr>
                  <a:spLocks noChangeArrowheads="1"/>
                </p:cNvSpPr>
                <p:nvPr/>
              </p:nvSpPr>
              <p:spPr bwMode="auto">
                <a:xfrm>
                  <a:off x="0" y="2690"/>
                  <a:ext cx="1943" cy="634"/>
                </a:xfrm>
                <a:prstGeom prst="rect">
                  <a:avLst/>
                </a:prstGeom>
                <a:noFill/>
                <a:ln w="7">
                  <a:solidFill>
                    <a:srgbClr val="A0A0A0"/>
                  </a:solidFill>
                  <a:miter lim="800000"/>
                </a:ln>
              </p:spPr>
              <p:txBody>
                <a:bodyPr/>
                <a:lstStyle/>
                <a:p>
                  <a:endParaRPr lang="en-IN"/>
                </a:p>
              </p:txBody>
            </p:sp>
          </p:grpSp>
          <p:grpSp>
            <p:nvGrpSpPr>
              <p:cNvPr id="17" name="Group 49"/>
              <p:cNvGrpSpPr/>
              <p:nvPr/>
            </p:nvGrpSpPr>
            <p:grpSpPr bwMode="auto">
              <a:xfrm>
                <a:off x="1943" y="2690"/>
                <a:ext cx="1059" cy="634"/>
                <a:chOff x="1943" y="2690"/>
                <a:chExt cx="1059" cy="634"/>
              </a:xfrm>
            </p:grpSpPr>
            <p:sp>
              <p:nvSpPr>
                <p:cNvPr id="27674" name="Rectangle 50"/>
                <p:cNvSpPr>
                  <a:spLocks noChangeArrowheads="1"/>
                </p:cNvSpPr>
                <p:nvPr/>
              </p:nvSpPr>
              <p:spPr bwMode="auto">
                <a:xfrm>
                  <a:off x="1986" y="2690"/>
                  <a:ext cx="973" cy="634"/>
                </a:xfrm>
                <a:prstGeom prst="rect">
                  <a:avLst/>
                </a:prstGeom>
                <a:noFill/>
                <a:ln w="9525">
                  <a:noFill/>
                  <a:miter lim="800000"/>
                </a:ln>
              </p:spPr>
              <p:txBody>
                <a:bodyPr lIns="83807" tIns="41903" rIns="83807" bIns="41903"/>
                <a:lstStyle/>
                <a:p>
                  <a:pPr algn="l" defTabSz="838200"/>
                  <a:r>
                    <a:rPr lang="en-US" sz="1600">
                      <a:solidFill>
                        <a:schemeClr val="tx1"/>
                      </a:solidFill>
                      <a:cs typeface="Arial" panose="020B0604020202020204" pitchFamily="34" charset="0"/>
                    </a:rPr>
                    <a:t>Diameter: 1-100 nm (or) in micron size</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75" name="Rectangle 51"/>
                <p:cNvSpPr>
                  <a:spLocks noChangeArrowheads="1"/>
                </p:cNvSpPr>
                <p:nvPr/>
              </p:nvSpPr>
              <p:spPr bwMode="auto">
                <a:xfrm>
                  <a:off x="1943" y="2690"/>
                  <a:ext cx="1059" cy="634"/>
                </a:xfrm>
                <a:prstGeom prst="rect">
                  <a:avLst/>
                </a:prstGeom>
                <a:noFill/>
                <a:ln w="7">
                  <a:solidFill>
                    <a:srgbClr val="A0A0A0"/>
                  </a:solidFill>
                  <a:miter lim="800000"/>
                </a:ln>
              </p:spPr>
              <p:txBody>
                <a:bodyPr/>
                <a:lstStyle/>
                <a:p>
                  <a:endParaRPr lang="en-IN"/>
                </a:p>
              </p:txBody>
            </p:sp>
          </p:grpSp>
          <p:grpSp>
            <p:nvGrpSpPr>
              <p:cNvPr id="18" name="Group 52"/>
              <p:cNvGrpSpPr/>
              <p:nvPr/>
            </p:nvGrpSpPr>
            <p:grpSpPr bwMode="auto">
              <a:xfrm>
                <a:off x="3002" y="2690"/>
                <a:ext cx="2403" cy="634"/>
                <a:chOff x="3002" y="2690"/>
                <a:chExt cx="2403" cy="634"/>
              </a:xfrm>
            </p:grpSpPr>
            <p:sp>
              <p:nvSpPr>
                <p:cNvPr id="27672" name="Rectangle 53"/>
                <p:cNvSpPr>
                  <a:spLocks noChangeArrowheads="1"/>
                </p:cNvSpPr>
                <p:nvPr/>
              </p:nvSpPr>
              <p:spPr bwMode="auto">
                <a:xfrm>
                  <a:off x="3045" y="2690"/>
                  <a:ext cx="2317" cy="634"/>
                </a:xfrm>
                <a:prstGeom prst="rect">
                  <a:avLst/>
                </a:prstGeom>
                <a:noFill/>
                <a:ln w="9525">
                  <a:noFill/>
                  <a:miter lim="800000"/>
                </a:ln>
              </p:spPr>
              <p:txBody>
                <a:bodyPr lIns="83807" tIns="41903" rIns="83807" bIns="41903"/>
                <a:lstStyle/>
                <a:p>
                  <a:pPr algn="l" defTabSz="838200"/>
                  <a:r>
                    <a:rPr lang="en-US" sz="1600">
                      <a:solidFill>
                        <a:srgbClr val="0000FF"/>
                      </a:solidFill>
                      <a:cs typeface="Arial" panose="020B0604020202020204" pitchFamily="34" charset="0"/>
                    </a:rPr>
                    <a:t>Carbon, including fullerenes, layered chalcogenides</a:t>
                  </a:r>
                  <a:endParaRPr lang="en-US" sz="1100">
                    <a:solidFill>
                      <a:schemeClr val="tx1"/>
                    </a:solidFill>
                    <a:cs typeface="Times New Roman" panose="02020603050405020304" pitchFamily="18" charset="0"/>
                  </a:endParaRPr>
                </a:p>
                <a:p>
                  <a:pPr algn="l" defTabSz="838200" eaLnBrk="0" hangingPunct="0"/>
                  <a:endParaRPr lang="en-US">
                    <a:solidFill>
                      <a:schemeClr val="tx1"/>
                    </a:solidFill>
                  </a:endParaRPr>
                </a:p>
              </p:txBody>
            </p:sp>
            <p:sp>
              <p:nvSpPr>
                <p:cNvPr id="27673" name="Rectangle 54"/>
                <p:cNvSpPr>
                  <a:spLocks noChangeArrowheads="1"/>
                </p:cNvSpPr>
                <p:nvPr/>
              </p:nvSpPr>
              <p:spPr bwMode="auto">
                <a:xfrm>
                  <a:off x="3002" y="2690"/>
                  <a:ext cx="2403" cy="634"/>
                </a:xfrm>
                <a:prstGeom prst="rect">
                  <a:avLst/>
                </a:prstGeom>
                <a:noFill/>
                <a:ln w="7">
                  <a:solidFill>
                    <a:srgbClr val="A0A0A0"/>
                  </a:solidFill>
                  <a:miter lim="800000"/>
                </a:ln>
              </p:spPr>
              <p:txBody>
                <a:bodyPr/>
                <a:lstStyle/>
                <a:p>
                  <a:endParaRPr lang="en-IN"/>
                </a:p>
              </p:txBody>
            </p:sp>
          </p:grpSp>
        </p:grpSp>
        <p:sp>
          <p:nvSpPr>
            <p:cNvPr id="27656" name="Rectangle 55"/>
            <p:cNvSpPr>
              <a:spLocks noChangeArrowheads="1"/>
            </p:cNvSpPr>
            <p:nvPr/>
          </p:nvSpPr>
          <p:spPr bwMode="auto">
            <a:xfrm>
              <a:off x="-3" y="-3"/>
              <a:ext cx="5411" cy="3330"/>
            </a:xfrm>
            <a:prstGeom prst="rect">
              <a:avLst/>
            </a:prstGeom>
            <a:noFill/>
            <a:ln w="11112">
              <a:solidFill>
                <a:srgbClr val="A0A0A0"/>
              </a:solidFill>
              <a:miter lim="800000"/>
            </a:ln>
          </p:spPr>
          <p:txBody>
            <a:bodyPr/>
            <a:lstStyle/>
            <a:p>
              <a:endParaRPr lang="en-IN"/>
            </a:p>
          </p:txBody>
        </p:sp>
      </p:grpSp>
      <p:sp>
        <p:nvSpPr>
          <p:cNvPr id="54" name="Text Box 13"/>
          <p:cNvSpPr txBox="1">
            <a:spLocks noChangeArrowheads="1"/>
          </p:cNvSpPr>
          <p:nvPr/>
        </p:nvSpPr>
        <p:spPr bwMode="auto">
          <a:xfrm rot="19828248">
            <a:off x="-85190" y="3079904"/>
            <a:ext cx="9201544" cy="461657"/>
          </a:xfrm>
          <a:prstGeom prst="rect">
            <a:avLst/>
          </a:prstGeom>
          <a:noFill/>
          <a:ln w="9525" algn="ctr">
            <a:noFill/>
            <a:miter lim="800000"/>
          </a:ln>
        </p:spPr>
        <p:txBody>
          <a:bodyPr wrap="none" lIns="91433" tIns="45716" rIns="91433" bIns="45716">
            <a:spAutoFit/>
          </a:bodyPr>
          <a:lstStyle/>
          <a:p>
            <a:pPr defTabSz="838200"/>
            <a:r>
              <a:rPr lang="en-US" sz="2400" b="1" dirty="0">
                <a:solidFill>
                  <a:srgbClr val="FF0066"/>
                </a:solidFill>
              </a:rPr>
              <a:t>First of all one has to know the particle is in </a:t>
            </a:r>
            <a:r>
              <a:rPr lang="en-US" sz="2400" b="1" dirty="0" err="1">
                <a:solidFill>
                  <a:srgbClr val="FF0066"/>
                </a:solidFill>
              </a:rPr>
              <a:t>nano</a:t>
            </a:r>
            <a:r>
              <a:rPr lang="en-US" sz="2400" b="1" dirty="0">
                <a:solidFill>
                  <a:srgbClr val="FF0066"/>
                </a:solidFill>
              </a:rPr>
              <a:t> scale or not</a:t>
            </a:r>
            <a:endParaRPr lang="en-US" sz="2400" b="1" dirty="0">
              <a:solidFill>
                <a:srgbClr val="FF0066"/>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1" nodeType="clickEffect">
                                  <p:stCondLst>
                                    <p:cond delay="0"/>
                                  </p:stCondLst>
                                  <p:childTnLst>
                                    <p:set>
                                      <p:cBhvr>
                                        <p:cTn id="6" dur="1" fill="hold">
                                          <p:stCondLst>
                                            <p:cond delay="0"/>
                                          </p:stCondLst>
                                        </p:cTn>
                                        <p:tgtEl>
                                          <p:spTgt spid="54"/>
                                        </p:tgtEl>
                                        <p:attrNameLst>
                                          <p:attrName>style.visibility</p:attrName>
                                        </p:attrNameLst>
                                      </p:cBhvr>
                                      <p:to>
                                        <p:strVal val="visible"/>
                                      </p:to>
                                    </p:set>
                                    <p:anim to="" calcmode="lin" valueType="num">
                                      <p:cBhvr>
                                        <p:cTn id="7" dur="1" fill="hold"/>
                                        <p:tgtEl>
                                          <p:spTgt spid="54"/>
                                        </p:tgtEl>
                                      </p:cBhvr>
                                    </p:anim>
                                  </p:childTnLst>
                                </p:cTn>
                              </p:par>
                              <p:par>
                                <p:cTn id="8" presetID="8" presetClass="emph" presetSubtype="0" fill="hold" grpId="0" nodeType="withEffect">
                                  <p:stCondLst>
                                    <p:cond delay="0"/>
                                  </p:stCondLst>
                                  <p:childTnLst>
                                    <p:animRot by="21600000">
                                      <p:cBhvr>
                                        <p:cTn id="9" dur="5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1"/>
          <p:cNvSpPr>
            <a:spLocks noGrp="1"/>
          </p:cNvSpPr>
          <p:nvPr>
            <p:ph type="dt" sz="quarter" idx="10"/>
          </p:nvPr>
        </p:nvSpPr>
        <p:spPr/>
        <p:txBody>
          <a:bodyPr/>
          <a:lstStyle/>
          <a:p>
            <a:pPr defTabSz="838200">
              <a:defRPr/>
            </a:pPr>
            <a:fld id="{700FEAC7-1732-4FB5-995E-8A185E7E64F0}" type="datetime2">
              <a:rPr lang="en-US"/>
            </a:fld>
            <a:endParaRPr lang="en-US"/>
          </a:p>
        </p:txBody>
      </p:sp>
      <p:sp>
        <p:nvSpPr>
          <p:cNvPr id="60419" name="Slide Number Placeholder 3"/>
          <p:cNvSpPr>
            <a:spLocks noGrp="1"/>
          </p:cNvSpPr>
          <p:nvPr>
            <p:ph type="sldNum" sz="quarter" idx="12"/>
          </p:nvPr>
        </p:nvSpPr>
        <p:spPr/>
        <p:txBody>
          <a:bodyPr/>
          <a:lstStyle/>
          <a:p>
            <a:pPr defTabSz="838200">
              <a:defRPr/>
            </a:pPr>
            <a:fld id="{245E4003-BA30-478B-8966-9A3578C4E10F}" type="slidenum">
              <a:rPr lang="en-US"/>
            </a:fld>
            <a:endParaRPr lang="en-US"/>
          </a:p>
        </p:txBody>
      </p:sp>
      <p:sp>
        <p:nvSpPr>
          <p:cNvPr id="32772"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32773" name="Picture 14" descr="9"/>
          <p:cNvPicPr>
            <a:picLocks noChangeAspect="1" noChangeArrowheads="1"/>
          </p:cNvPicPr>
          <p:nvPr/>
        </p:nvPicPr>
        <p:blipFill>
          <a:blip r:embed="rId1"/>
          <a:srcRect/>
          <a:stretch>
            <a:fillRect/>
          </a:stretch>
        </p:blipFill>
        <p:spPr bwMode="auto">
          <a:xfrm>
            <a:off x="6113463" y="3429000"/>
            <a:ext cx="2700337" cy="2925763"/>
          </a:xfrm>
          <a:prstGeom prst="rect">
            <a:avLst/>
          </a:prstGeom>
          <a:noFill/>
          <a:ln w="9525">
            <a:noFill/>
            <a:miter lim="800000"/>
            <a:headEnd/>
            <a:tailEnd/>
          </a:ln>
        </p:spPr>
      </p:pic>
      <p:pic>
        <p:nvPicPr>
          <p:cNvPr id="32774" name="Picture 16" descr="8"/>
          <p:cNvPicPr>
            <a:picLocks noChangeAspect="1" noChangeArrowheads="1"/>
          </p:cNvPicPr>
          <p:nvPr/>
        </p:nvPicPr>
        <p:blipFill>
          <a:blip r:embed="rId2"/>
          <a:srcRect/>
          <a:stretch>
            <a:fillRect/>
          </a:stretch>
        </p:blipFill>
        <p:spPr bwMode="auto">
          <a:xfrm>
            <a:off x="3030538" y="3505200"/>
            <a:ext cx="2700337" cy="2925763"/>
          </a:xfrm>
          <a:prstGeom prst="rect">
            <a:avLst/>
          </a:prstGeom>
          <a:noFill/>
          <a:ln w="9525">
            <a:noFill/>
            <a:miter lim="800000"/>
            <a:headEnd/>
            <a:tailEnd/>
          </a:ln>
        </p:spPr>
      </p:pic>
      <p:pic>
        <p:nvPicPr>
          <p:cNvPr id="32775" name="Picture 20" descr="5"/>
          <p:cNvPicPr>
            <a:picLocks noChangeAspect="1" noChangeArrowheads="1"/>
          </p:cNvPicPr>
          <p:nvPr/>
        </p:nvPicPr>
        <p:blipFill>
          <a:blip r:embed="rId3"/>
          <a:srcRect/>
          <a:stretch>
            <a:fillRect/>
          </a:stretch>
        </p:blipFill>
        <p:spPr bwMode="auto">
          <a:xfrm>
            <a:off x="3030538" y="469900"/>
            <a:ext cx="2662237" cy="2884488"/>
          </a:xfrm>
          <a:prstGeom prst="rect">
            <a:avLst/>
          </a:prstGeom>
          <a:noFill/>
          <a:ln w="9525">
            <a:noFill/>
            <a:miter lim="800000"/>
            <a:headEnd/>
            <a:tailEnd/>
          </a:ln>
        </p:spPr>
      </p:pic>
      <p:pic>
        <p:nvPicPr>
          <p:cNvPr id="32776" name="Picture 21" descr="6"/>
          <p:cNvPicPr>
            <a:picLocks noChangeAspect="1" noChangeArrowheads="1"/>
          </p:cNvPicPr>
          <p:nvPr/>
        </p:nvPicPr>
        <p:blipFill>
          <a:blip r:embed="rId4"/>
          <a:srcRect/>
          <a:stretch>
            <a:fillRect/>
          </a:stretch>
        </p:blipFill>
        <p:spPr bwMode="auto">
          <a:xfrm>
            <a:off x="6043613" y="469900"/>
            <a:ext cx="2592387" cy="2808288"/>
          </a:xfrm>
          <a:prstGeom prst="rect">
            <a:avLst/>
          </a:prstGeom>
          <a:noFill/>
          <a:ln w="9525">
            <a:noFill/>
            <a:miter lim="800000"/>
            <a:headEnd/>
            <a:tailEnd/>
          </a:ln>
        </p:spPr>
      </p:pic>
      <p:pic>
        <p:nvPicPr>
          <p:cNvPr id="32777" name="Picture 22" descr="1"/>
          <p:cNvPicPr>
            <a:picLocks noChangeAspect="1" noChangeArrowheads="1"/>
          </p:cNvPicPr>
          <p:nvPr/>
        </p:nvPicPr>
        <p:blipFill>
          <a:blip r:embed="rId5"/>
          <a:srcRect/>
          <a:stretch>
            <a:fillRect/>
          </a:stretch>
        </p:blipFill>
        <p:spPr bwMode="auto">
          <a:xfrm>
            <a:off x="228600" y="544513"/>
            <a:ext cx="2700338" cy="2925762"/>
          </a:xfrm>
          <a:prstGeom prst="rect">
            <a:avLst/>
          </a:prstGeom>
          <a:noFill/>
          <a:ln w="9525">
            <a:noFill/>
            <a:miter lim="800000"/>
            <a:headEnd/>
            <a:tailEnd/>
          </a:ln>
        </p:spPr>
      </p:pic>
      <p:sp>
        <p:nvSpPr>
          <p:cNvPr id="32778" name="Text Box 24"/>
          <p:cNvSpPr txBox="1">
            <a:spLocks noChangeArrowheads="1"/>
          </p:cNvSpPr>
          <p:nvPr/>
        </p:nvSpPr>
        <p:spPr bwMode="auto">
          <a:xfrm>
            <a:off x="0" y="3732213"/>
            <a:ext cx="2960688" cy="581025"/>
          </a:xfrm>
          <a:prstGeom prst="rect">
            <a:avLst/>
          </a:prstGeom>
          <a:noFill/>
          <a:ln w="9525" algn="ctr">
            <a:noFill/>
            <a:miter lim="800000"/>
          </a:ln>
        </p:spPr>
        <p:txBody>
          <a:bodyPr>
            <a:spAutoFit/>
          </a:bodyPr>
          <a:lstStyle/>
          <a:p>
            <a:pPr defTabSz="838200"/>
            <a:r>
              <a:rPr lang="en-US" sz="1600">
                <a:latin typeface="Calibri" panose="020F0502020204030204" pitchFamily="34" charset="0"/>
              </a:rPr>
              <a:t>Functionalized Carbon Nanotube with Metal Nanoparticlesc</a:t>
            </a:r>
            <a:endParaRPr lang="en-US" sz="1600">
              <a:latin typeface="Calibri" panose="020F0502020204030204" pitchFamily="34" charset="0"/>
            </a:endParaRPr>
          </a:p>
        </p:txBody>
      </p:sp>
      <p:sp>
        <p:nvSpPr>
          <p:cNvPr id="32779" name="Text Box 25"/>
          <p:cNvSpPr txBox="1">
            <a:spLocks noChangeArrowheads="1"/>
          </p:cNvSpPr>
          <p:nvPr/>
        </p:nvSpPr>
        <p:spPr bwMode="auto">
          <a:xfrm>
            <a:off x="4572000" y="544513"/>
            <a:ext cx="928688" cy="369887"/>
          </a:xfrm>
          <a:prstGeom prst="rect">
            <a:avLst/>
          </a:prstGeom>
          <a:noFill/>
          <a:ln w="9525" algn="ctr">
            <a:noFill/>
            <a:miter lim="800000"/>
          </a:ln>
        </p:spPr>
        <p:txBody>
          <a:bodyPr wrap="none">
            <a:spAutoFit/>
          </a:bodyPr>
          <a:lstStyle/>
          <a:p>
            <a:pPr defTabSz="838200"/>
            <a:r>
              <a:rPr lang="en-US">
                <a:solidFill>
                  <a:schemeClr val="bg1"/>
                </a:solidFill>
                <a:latin typeface="Calibri" panose="020F0502020204030204" pitchFamily="34" charset="0"/>
              </a:rPr>
              <a:t>HR TEM</a:t>
            </a:r>
            <a:endParaRPr lang="en-US">
              <a:solidFill>
                <a:schemeClr val="bg1"/>
              </a:solidFill>
              <a:latin typeface="Calibri" panose="020F0502020204030204" pitchFamily="34" charset="0"/>
            </a:endParaRPr>
          </a:p>
        </p:txBody>
      </p:sp>
      <p:sp>
        <p:nvSpPr>
          <p:cNvPr id="32780" name="Text Box 26"/>
          <p:cNvSpPr txBox="1">
            <a:spLocks noChangeArrowheads="1"/>
          </p:cNvSpPr>
          <p:nvPr/>
        </p:nvSpPr>
        <p:spPr bwMode="auto">
          <a:xfrm>
            <a:off x="7443788" y="544513"/>
            <a:ext cx="928687" cy="369887"/>
          </a:xfrm>
          <a:prstGeom prst="rect">
            <a:avLst/>
          </a:prstGeom>
          <a:noFill/>
          <a:ln w="9525" algn="ctr">
            <a:noFill/>
            <a:miter lim="800000"/>
          </a:ln>
        </p:spPr>
        <p:txBody>
          <a:bodyPr wrap="none">
            <a:spAutoFit/>
          </a:bodyPr>
          <a:lstStyle/>
          <a:p>
            <a:pPr defTabSz="838200"/>
            <a:r>
              <a:rPr lang="en-US">
                <a:solidFill>
                  <a:schemeClr val="bg1"/>
                </a:solidFill>
                <a:latin typeface="Calibri" panose="020F0502020204030204" pitchFamily="34" charset="0"/>
              </a:rPr>
              <a:t>HR TEM</a:t>
            </a:r>
            <a:endParaRPr lang="en-US">
              <a:solidFill>
                <a:schemeClr val="bg1"/>
              </a:solidFill>
              <a:latin typeface="Calibri" panose="020F0502020204030204" pitchFamily="34" charset="0"/>
            </a:endParaRPr>
          </a:p>
        </p:txBody>
      </p:sp>
      <p:sp>
        <p:nvSpPr>
          <p:cNvPr id="32781" name="Text Box 27"/>
          <p:cNvSpPr txBox="1">
            <a:spLocks noChangeArrowheads="1"/>
          </p:cNvSpPr>
          <p:nvPr/>
        </p:nvSpPr>
        <p:spPr bwMode="auto">
          <a:xfrm>
            <a:off x="4641850" y="3581400"/>
            <a:ext cx="981075" cy="369888"/>
          </a:xfrm>
          <a:prstGeom prst="rect">
            <a:avLst/>
          </a:prstGeom>
          <a:noFill/>
          <a:ln w="9525" algn="ctr">
            <a:noFill/>
            <a:miter lim="800000"/>
          </a:ln>
        </p:spPr>
        <p:txBody>
          <a:bodyPr>
            <a:spAutoFit/>
          </a:bodyPr>
          <a:lstStyle/>
          <a:p>
            <a:pPr defTabSz="838200"/>
            <a:r>
              <a:rPr lang="en-US">
                <a:latin typeface="Calibri" panose="020F0502020204030204" pitchFamily="34" charset="0"/>
              </a:rPr>
              <a:t>Protein</a:t>
            </a:r>
            <a:endParaRPr lang="en-US">
              <a:latin typeface="Calibri" panose="020F0502020204030204" pitchFamily="34" charset="0"/>
            </a:endParaRPr>
          </a:p>
        </p:txBody>
      </p:sp>
      <p:sp>
        <p:nvSpPr>
          <p:cNvPr id="32782" name="Text Box 28"/>
          <p:cNvSpPr txBox="1">
            <a:spLocks noChangeArrowheads="1"/>
          </p:cNvSpPr>
          <p:nvPr/>
        </p:nvSpPr>
        <p:spPr bwMode="auto">
          <a:xfrm>
            <a:off x="7724775" y="3505200"/>
            <a:ext cx="979488" cy="369888"/>
          </a:xfrm>
          <a:prstGeom prst="rect">
            <a:avLst/>
          </a:prstGeom>
          <a:noFill/>
          <a:ln w="9525" algn="ctr">
            <a:noFill/>
            <a:miter lim="800000"/>
          </a:ln>
        </p:spPr>
        <p:txBody>
          <a:bodyPr>
            <a:spAutoFit/>
          </a:bodyPr>
          <a:lstStyle/>
          <a:p>
            <a:pPr defTabSz="838200"/>
            <a:r>
              <a:rPr lang="en-US">
                <a:latin typeface="Calibri" panose="020F0502020204030204" pitchFamily="34" charset="0"/>
              </a:rPr>
              <a:t>Protein</a:t>
            </a:r>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1"/>
          <p:cNvSpPr>
            <a:spLocks noGrp="1"/>
          </p:cNvSpPr>
          <p:nvPr>
            <p:ph type="dt" sz="quarter" idx="10"/>
          </p:nvPr>
        </p:nvSpPr>
        <p:spPr/>
        <p:txBody>
          <a:bodyPr/>
          <a:lstStyle/>
          <a:p>
            <a:pPr defTabSz="838200">
              <a:defRPr/>
            </a:pPr>
            <a:fld id="{2205209A-179E-4083-86F6-009E08A1952E}" type="datetime2">
              <a:rPr lang="en-US"/>
            </a:fld>
            <a:endParaRPr lang="en-US"/>
          </a:p>
        </p:txBody>
      </p:sp>
      <p:sp>
        <p:nvSpPr>
          <p:cNvPr id="61443" name="Slide Number Placeholder 3"/>
          <p:cNvSpPr>
            <a:spLocks noGrp="1"/>
          </p:cNvSpPr>
          <p:nvPr>
            <p:ph type="sldNum" sz="quarter" idx="12"/>
          </p:nvPr>
        </p:nvSpPr>
        <p:spPr/>
        <p:txBody>
          <a:bodyPr/>
          <a:lstStyle/>
          <a:p>
            <a:pPr defTabSz="838200">
              <a:defRPr/>
            </a:pPr>
            <a:fld id="{4804CF12-C322-4834-9741-19C205515D5A}" type="slidenum">
              <a:rPr lang="en-US"/>
            </a:fld>
            <a:endParaRPr lang="en-US"/>
          </a:p>
        </p:txBody>
      </p:sp>
      <p:sp>
        <p:nvSpPr>
          <p:cNvPr id="33796"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33797" name="Picture 13" descr="10"/>
          <p:cNvPicPr>
            <a:picLocks noChangeAspect="1" noChangeArrowheads="1"/>
          </p:cNvPicPr>
          <p:nvPr/>
        </p:nvPicPr>
        <p:blipFill>
          <a:blip r:embed="rId1"/>
          <a:srcRect/>
          <a:stretch>
            <a:fillRect/>
          </a:stretch>
        </p:blipFill>
        <p:spPr bwMode="auto">
          <a:xfrm>
            <a:off x="369888" y="469900"/>
            <a:ext cx="2700337" cy="2925763"/>
          </a:xfrm>
          <a:prstGeom prst="rect">
            <a:avLst/>
          </a:prstGeom>
          <a:noFill/>
          <a:ln w="9525">
            <a:noFill/>
            <a:miter lim="800000"/>
            <a:headEnd/>
            <a:tailEnd/>
          </a:ln>
        </p:spPr>
      </p:pic>
      <p:pic>
        <p:nvPicPr>
          <p:cNvPr id="33798" name="Picture 14" descr="13"/>
          <p:cNvPicPr>
            <a:picLocks noChangeAspect="1" noChangeArrowheads="1"/>
          </p:cNvPicPr>
          <p:nvPr/>
        </p:nvPicPr>
        <p:blipFill>
          <a:blip r:embed="rId2"/>
          <a:srcRect/>
          <a:stretch>
            <a:fillRect/>
          </a:stretch>
        </p:blipFill>
        <p:spPr bwMode="auto">
          <a:xfrm>
            <a:off x="6183313" y="544513"/>
            <a:ext cx="2701925" cy="2925762"/>
          </a:xfrm>
          <a:prstGeom prst="rect">
            <a:avLst/>
          </a:prstGeom>
          <a:noFill/>
          <a:ln w="9525">
            <a:noFill/>
            <a:miter lim="800000"/>
            <a:headEnd/>
            <a:tailEnd/>
          </a:ln>
        </p:spPr>
      </p:pic>
      <p:pic>
        <p:nvPicPr>
          <p:cNvPr id="33799" name="Picture 15" descr="11"/>
          <p:cNvPicPr>
            <a:picLocks noChangeAspect="1" noChangeArrowheads="1"/>
          </p:cNvPicPr>
          <p:nvPr/>
        </p:nvPicPr>
        <p:blipFill>
          <a:blip r:embed="rId3"/>
          <a:srcRect/>
          <a:stretch>
            <a:fillRect/>
          </a:stretch>
        </p:blipFill>
        <p:spPr bwMode="auto">
          <a:xfrm>
            <a:off x="3451225" y="544513"/>
            <a:ext cx="2700338" cy="2925762"/>
          </a:xfrm>
          <a:prstGeom prst="rect">
            <a:avLst/>
          </a:prstGeom>
          <a:noFill/>
          <a:ln w="9525">
            <a:noFill/>
            <a:miter lim="800000"/>
            <a:headEnd/>
            <a:tailEnd/>
          </a:ln>
        </p:spPr>
      </p:pic>
      <p:pic>
        <p:nvPicPr>
          <p:cNvPr id="33800" name="Picture 16" descr="25"/>
          <p:cNvPicPr>
            <a:picLocks noChangeAspect="1" noChangeArrowheads="1"/>
          </p:cNvPicPr>
          <p:nvPr/>
        </p:nvPicPr>
        <p:blipFill>
          <a:blip r:embed="rId4"/>
          <a:srcRect/>
          <a:stretch>
            <a:fillRect/>
          </a:stretch>
        </p:blipFill>
        <p:spPr bwMode="auto">
          <a:xfrm>
            <a:off x="4379913" y="3732213"/>
            <a:ext cx="2505075" cy="2713037"/>
          </a:xfrm>
          <a:prstGeom prst="rect">
            <a:avLst/>
          </a:prstGeom>
          <a:noFill/>
          <a:ln w="9525">
            <a:noFill/>
            <a:miter lim="800000"/>
            <a:headEnd/>
            <a:tailEnd/>
          </a:ln>
        </p:spPr>
      </p:pic>
      <p:pic>
        <p:nvPicPr>
          <p:cNvPr id="33801" name="Picture 17" descr="24"/>
          <p:cNvPicPr>
            <a:picLocks noChangeAspect="1" noChangeArrowheads="1"/>
          </p:cNvPicPr>
          <p:nvPr/>
        </p:nvPicPr>
        <p:blipFill>
          <a:blip r:embed="rId5"/>
          <a:srcRect/>
          <a:stretch>
            <a:fillRect/>
          </a:stretch>
        </p:blipFill>
        <p:spPr bwMode="auto">
          <a:xfrm>
            <a:off x="1489075" y="3656013"/>
            <a:ext cx="2611438" cy="2828925"/>
          </a:xfrm>
          <a:prstGeom prst="rect">
            <a:avLst/>
          </a:prstGeom>
          <a:noFill/>
          <a:ln w="9525">
            <a:noFill/>
            <a:miter lim="800000"/>
            <a:headEnd/>
            <a:tailEnd/>
          </a:ln>
        </p:spPr>
      </p:pic>
      <p:sp>
        <p:nvSpPr>
          <p:cNvPr id="33802" name="Text Box 19"/>
          <p:cNvSpPr txBox="1">
            <a:spLocks noChangeArrowheads="1"/>
          </p:cNvSpPr>
          <p:nvPr/>
        </p:nvSpPr>
        <p:spPr bwMode="auto">
          <a:xfrm>
            <a:off x="1770063" y="544513"/>
            <a:ext cx="1343025" cy="369887"/>
          </a:xfrm>
          <a:prstGeom prst="rect">
            <a:avLst/>
          </a:prstGeom>
          <a:noFill/>
          <a:ln w="9525" algn="ctr">
            <a:noFill/>
            <a:miter lim="800000"/>
          </a:ln>
        </p:spPr>
        <p:txBody>
          <a:bodyPr wrap="none">
            <a:spAutoFit/>
          </a:bodyPr>
          <a:lstStyle/>
          <a:p>
            <a:pPr defTabSz="838200"/>
            <a:r>
              <a:rPr lang="en-US">
                <a:solidFill>
                  <a:schemeClr val="bg1"/>
                </a:solidFill>
                <a:latin typeface="Calibri" panose="020F0502020204030204" pitchFamily="34" charset="0"/>
              </a:rPr>
              <a:t>Au NP Chain</a:t>
            </a:r>
            <a:endParaRPr lang="en-US">
              <a:solidFill>
                <a:schemeClr val="bg1"/>
              </a:solidFill>
              <a:latin typeface="Calibri" panose="020F0502020204030204" pitchFamily="34" charset="0"/>
            </a:endParaRPr>
          </a:p>
        </p:txBody>
      </p:sp>
      <p:sp>
        <p:nvSpPr>
          <p:cNvPr id="33803" name="Text Box 20"/>
          <p:cNvSpPr txBox="1">
            <a:spLocks noChangeArrowheads="1"/>
          </p:cNvSpPr>
          <p:nvPr/>
        </p:nvSpPr>
        <p:spPr bwMode="auto">
          <a:xfrm>
            <a:off x="3800475" y="2822575"/>
            <a:ext cx="758825" cy="369888"/>
          </a:xfrm>
          <a:prstGeom prst="rect">
            <a:avLst/>
          </a:prstGeom>
          <a:noFill/>
          <a:ln w="9525" algn="ctr">
            <a:noFill/>
            <a:miter lim="800000"/>
          </a:ln>
        </p:spPr>
        <p:txBody>
          <a:bodyPr wrap="none">
            <a:spAutoFit/>
          </a:bodyPr>
          <a:lstStyle/>
          <a:p>
            <a:pPr defTabSz="838200"/>
            <a:r>
              <a:rPr lang="en-US">
                <a:solidFill>
                  <a:schemeClr val="bg1"/>
                </a:solidFill>
                <a:latin typeface="Calibri" panose="020F0502020204030204" pitchFamily="34" charset="0"/>
              </a:rPr>
              <a:t>Au NP</a:t>
            </a:r>
            <a:endParaRPr lang="en-US">
              <a:solidFill>
                <a:schemeClr val="bg1"/>
              </a:solidFill>
              <a:latin typeface="Calibri" panose="020F0502020204030204" pitchFamily="34" charset="0"/>
            </a:endParaRPr>
          </a:p>
        </p:txBody>
      </p:sp>
      <p:sp>
        <p:nvSpPr>
          <p:cNvPr id="33804" name="Text Box 21"/>
          <p:cNvSpPr txBox="1">
            <a:spLocks noChangeArrowheads="1"/>
          </p:cNvSpPr>
          <p:nvPr/>
        </p:nvSpPr>
        <p:spPr bwMode="auto">
          <a:xfrm>
            <a:off x="8005763" y="620713"/>
            <a:ext cx="760412" cy="369887"/>
          </a:xfrm>
          <a:prstGeom prst="rect">
            <a:avLst/>
          </a:prstGeom>
          <a:noFill/>
          <a:ln w="9525" algn="ctr">
            <a:noFill/>
            <a:miter lim="800000"/>
          </a:ln>
        </p:spPr>
        <p:txBody>
          <a:bodyPr wrap="none">
            <a:spAutoFit/>
          </a:bodyPr>
          <a:lstStyle/>
          <a:p>
            <a:pPr defTabSz="838200"/>
            <a:r>
              <a:rPr lang="en-US">
                <a:solidFill>
                  <a:schemeClr val="bg1"/>
                </a:solidFill>
                <a:latin typeface="Calibri" panose="020F0502020204030204" pitchFamily="34" charset="0"/>
              </a:rPr>
              <a:t>Au NP</a:t>
            </a:r>
            <a:endParaRPr lang="en-US">
              <a:solidFill>
                <a:schemeClr val="bg1"/>
              </a:solidFill>
              <a:latin typeface="Calibri" panose="020F0502020204030204" pitchFamily="34" charset="0"/>
            </a:endParaRPr>
          </a:p>
        </p:txBody>
      </p:sp>
      <p:sp>
        <p:nvSpPr>
          <p:cNvPr id="33805" name="Text Box 22"/>
          <p:cNvSpPr txBox="1">
            <a:spLocks noChangeArrowheads="1"/>
          </p:cNvSpPr>
          <p:nvPr/>
        </p:nvSpPr>
        <p:spPr bwMode="auto">
          <a:xfrm>
            <a:off x="3516313" y="4035425"/>
            <a:ext cx="1674812" cy="338138"/>
          </a:xfrm>
          <a:prstGeom prst="rect">
            <a:avLst/>
          </a:prstGeom>
          <a:noFill/>
          <a:ln w="9525" algn="ctr">
            <a:noFill/>
            <a:miter lim="800000"/>
          </a:ln>
        </p:spPr>
        <p:txBody>
          <a:bodyPr wrap="none">
            <a:spAutoFit/>
          </a:bodyPr>
          <a:lstStyle/>
          <a:p>
            <a:pPr defTabSz="838200"/>
            <a:r>
              <a:rPr lang="en-US" sz="1600">
                <a:latin typeface="Calibri" panose="020F0502020204030204" pitchFamily="34" charset="0"/>
              </a:rPr>
              <a:t>Au@Ag Core shell</a:t>
            </a:r>
            <a:endParaRPr lang="en-US" sz="160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1"/>
          <a:srcRect/>
          <a:stretch>
            <a:fillRect/>
          </a:stretch>
        </p:blipFill>
        <p:spPr bwMode="auto">
          <a:xfrm>
            <a:off x="1072054" y="228600"/>
            <a:ext cx="7666546" cy="3505200"/>
          </a:xfrm>
          <a:prstGeom prst="rect">
            <a:avLst/>
          </a:prstGeom>
          <a:noFill/>
          <a:ln w="9525">
            <a:noFill/>
            <a:miter lim="800000"/>
            <a:headEnd/>
            <a:tailEnd/>
          </a:ln>
          <a:effectLst/>
        </p:spPr>
      </p:pic>
      <p:pic>
        <p:nvPicPr>
          <p:cNvPr id="155651" name="Picture 3"/>
          <p:cNvPicPr>
            <a:picLocks noChangeAspect="1" noChangeArrowheads="1"/>
          </p:cNvPicPr>
          <p:nvPr/>
        </p:nvPicPr>
        <p:blipFill>
          <a:blip r:embed="rId2"/>
          <a:srcRect/>
          <a:stretch>
            <a:fillRect/>
          </a:stretch>
        </p:blipFill>
        <p:spPr bwMode="auto">
          <a:xfrm>
            <a:off x="1219200" y="3810000"/>
            <a:ext cx="36195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1"/>
          <p:cNvSpPr>
            <a:spLocks noGrp="1"/>
          </p:cNvSpPr>
          <p:nvPr>
            <p:ph type="dt" sz="quarter" idx="10"/>
          </p:nvPr>
        </p:nvSpPr>
        <p:spPr/>
        <p:txBody>
          <a:bodyPr/>
          <a:lstStyle/>
          <a:p>
            <a:pPr defTabSz="838200">
              <a:defRPr/>
            </a:pPr>
            <a:fld id="{00CB9432-0D7E-49AC-81C1-8776B597E08A}" type="datetime2">
              <a:rPr lang="en-US"/>
            </a:fld>
            <a:endParaRPr lang="en-US"/>
          </a:p>
        </p:txBody>
      </p:sp>
      <p:sp>
        <p:nvSpPr>
          <p:cNvPr id="62467" name="Slide Number Placeholder 3"/>
          <p:cNvSpPr>
            <a:spLocks noGrp="1"/>
          </p:cNvSpPr>
          <p:nvPr>
            <p:ph type="sldNum" sz="quarter" idx="12"/>
          </p:nvPr>
        </p:nvSpPr>
        <p:spPr/>
        <p:txBody>
          <a:bodyPr/>
          <a:lstStyle/>
          <a:p>
            <a:pPr defTabSz="838200">
              <a:defRPr/>
            </a:pPr>
            <a:fld id="{F5D11B76-8A06-4FB7-A642-D151E39836B5}" type="slidenum">
              <a:rPr lang="en-US"/>
            </a:fld>
            <a:endParaRPr lang="en-US"/>
          </a:p>
        </p:txBody>
      </p:sp>
      <p:sp>
        <p:nvSpPr>
          <p:cNvPr id="34820"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34821" name="Picture 14"/>
          <p:cNvPicPr>
            <a:picLocks noChangeAspect="1" noChangeArrowheads="1"/>
          </p:cNvPicPr>
          <p:nvPr/>
        </p:nvPicPr>
        <p:blipFill>
          <a:blip r:embed="rId1"/>
          <a:srcRect/>
          <a:stretch>
            <a:fillRect/>
          </a:stretch>
        </p:blipFill>
        <p:spPr bwMode="auto">
          <a:xfrm>
            <a:off x="369888" y="544513"/>
            <a:ext cx="2730500" cy="2959100"/>
          </a:xfrm>
          <a:prstGeom prst="rect">
            <a:avLst/>
          </a:prstGeom>
          <a:noFill/>
          <a:ln w="9525">
            <a:noFill/>
            <a:miter lim="800000"/>
            <a:headEnd/>
            <a:tailEnd/>
          </a:ln>
        </p:spPr>
      </p:pic>
      <p:sp>
        <p:nvSpPr>
          <p:cNvPr id="34822" name="Rectangle 15"/>
          <p:cNvSpPr>
            <a:spLocks noChangeArrowheads="1"/>
          </p:cNvSpPr>
          <p:nvPr/>
        </p:nvSpPr>
        <p:spPr bwMode="auto">
          <a:xfrm>
            <a:off x="438150" y="3656013"/>
            <a:ext cx="3030538" cy="646112"/>
          </a:xfrm>
          <a:prstGeom prst="rect">
            <a:avLst/>
          </a:prstGeom>
          <a:noFill/>
          <a:ln w="9525" algn="ctr">
            <a:noFill/>
            <a:miter lim="800000"/>
          </a:ln>
        </p:spPr>
        <p:txBody>
          <a:bodyPr lIns="91433" tIns="45716" rIns="91433" bIns="45716">
            <a:spAutoFit/>
          </a:bodyPr>
          <a:lstStyle/>
          <a:p>
            <a:pPr defTabSz="838200"/>
            <a:r>
              <a:rPr lang="en-US" b="1">
                <a:latin typeface="Calibri" panose="020F0502020204030204" pitchFamily="34" charset="0"/>
              </a:rPr>
              <a:t>High-resolution TEM of dislocations in SrTiO</a:t>
            </a:r>
            <a:r>
              <a:rPr lang="en-US" b="1" baseline="-25000">
                <a:latin typeface="Calibri" panose="020F0502020204030204" pitchFamily="34" charset="0"/>
              </a:rPr>
              <a:t>3</a:t>
            </a:r>
            <a:endParaRPr lang="en-US" b="1">
              <a:latin typeface="Calibri" panose="020F0502020204030204" pitchFamily="34" charset="0"/>
            </a:endParaRPr>
          </a:p>
        </p:txBody>
      </p:sp>
      <p:sp>
        <p:nvSpPr>
          <p:cNvPr id="34823" name="Text Box 18"/>
          <p:cNvSpPr txBox="1">
            <a:spLocks noChangeArrowheads="1"/>
          </p:cNvSpPr>
          <p:nvPr/>
        </p:nvSpPr>
        <p:spPr bwMode="auto">
          <a:xfrm>
            <a:off x="4160838" y="3656013"/>
            <a:ext cx="4921250" cy="523875"/>
          </a:xfrm>
          <a:prstGeom prst="rect">
            <a:avLst/>
          </a:prstGeom>
          <a:noFill/>
          <a:ln w="9525" algn="ctr">
            <a:noFill/>
            <a:miter lim="800000"/>
          </a:ln>
        </p:spPr>
        <p:txBody>
          <a:bodyPr wrap="none">
            <a:spAutoFit/>
          </a:bodyPr>
          <a:lstStyle/>
          <a:p>
            <a:pPr defTabSz="838200"/>
            <a:r>
              <a:rPr lang="en-US" sz="2800">
                <a:latin typeface="Calibri" panose="020F0502020204030204" pitchFamily="34" charset="0"/>
              </a:rPr>
              <a:t>High Resolution Au Nanoparticle</a:t>
            </a:r>
            <a:endParaRPr lang="en-US" sz="2800">
              <a:latin typeface="Calibri" panose="020F0502020204030204" pitchFamily="34" charset="0"/>
            </a:endParaRPr>
          </a:p>
        </p:txBody>
      </p:sp>
      <p:pic>
        <p:nvPicPr>
          <p:cNvPr id="34824" name="Picture 20" descr="12"/>
          <p:cNvPicPr>
            <a:picLocks noChangeAspect="1" noChangeArrowheads="1"/>
          </p:cNvPicPr>
          <p:nvPr/>
        </p:nvPicPr>
        <p:blipFill>
          <a:blip r:embed="rId2"/>
          <a:srcRect/>
          <a:stretch>
            <a:fillRect/>
          </a:stretch>
        </p:blipFill>
        <p:spPr bwMode="auto">
          <a:xfrm>
            <a:off x="5202238" y="696913"/>
            <a:ext cx="2662237" cy="2884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e Placeholder 1"/>
          <p:cNvSpPr>
            <a:spLocks noGrp="1"/>
          </p:cNvSpPr>
          <p:nvPr>
            <p:ph type="dt" sz="quarter" idx="10"/>
          </p:nvPr>
        </p:nvSpPr>
        <p:spPr/>
        <p:txBody>
          <a:bodyPr/>
          <a:lstStyle/>
          <a:p>
            <a:pPr defTabSz="838200">
              <a:defRPr/>
            </a:pPr>
            <a:fld id="{C55E81AE-431D-42CD-A8A6-41715CF34071}" type="datetime2">
              <a:rPr lang="en-US"/>
            </a:fld>
            <a:endParaRPr lang="en-US"/>
          </a:p>
        </p:txBody>
      </p:sp>
      <p:sp>
        <p:nvSpPr>
          <p:cNvPr id="63491" name="Slide Number Placeholder 3"/>
          <p:cNvSpPr>
            <a:spLocks noGrp="1"/>
          </p:cNvSpPr>
          <p:nvPr>
            <p:ph type="sldNum" sz="quarter" idx="12"/>
          </p:nvPr>
        </p:nvSpPr>
        <p:spPr/>
        <p:txBody>
          <a:bodyPr/>
          <a:lstStyle/>
          <a:p>
            <a:pPr defTabSz="838200">
              <a:defRPr/>
            </a:pPr>
            <a:fld id="{F2856599-D091-4A59-AC35-9093288A9704}" type="slidenum">
              <a:rPr lang="en-US"/>
            </a:fld>
            <a:endParaRPr lang="en-US"/>
          </a:p>
        </p:txBody>
      </p:sp>
      <p:sp>
        <p:nvSpPr>
          <p:cNvPr id="35844"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35845" name="Text Box 12"/>
          <p:cNvSpPr txBox="1">
            <a:spLocks noChangeArrowheads="1"/>
          </p:cNvSpPr>
          <p:nvPr/>
        </p:nvSpPr>
        <p:spPr bwMode="auto">
          <a:xfrm>
            <a:off x="719138" y="1076325"/>
            <a:ext cx="7962900" cy="3937000"/>
          </a:xfrm>
          <a:prstGeom prst="rect">
            <a:avLst/>
          </a:prstGeom>
          <a:noFill/>
          <a:ln w="9525">
            <a:noFill/>
            <a:miter lim="800000"/>
          </a:ln>
        </p:spPr>
        <p:txBody>
          <a:bodyPr lIns="91433" tIns="45716" rIns="91433" bIns="45716">
            <a:spAutoFit/>
          </a:bodyPr>
          <a:lstStyle/>
          <a:p>
            <a:pPr eaLnBrk="0" hangingPunct="0"/>
            <a:r>
              <a:rPr lang="en-US" sz="3600">
                <a:solidFill>
                  <a:srgbClr val="0000FF"/>
                </a:solidFill>
                <a:latin typeface="Calibri" panose="020F0502020204030204" pitchFamily="34" charset="0"/>
              </a:rPr>
              <a:t>Electron diffraction is a technique which allows users to determine the atomic arrangement of crystals.  When combined with other analytical techniques such as EDS it can aid in the identification of unknown crystals and/or determine the d-spacing of newly described crystals.</a:t>
            </a:r>
            <a:endParaRPr lang="en-US" sz="3600">
              <a:solidFill>
                <a:srgbClr val="0000FF"/>
              </a:solidFill>
              <a:latin typeface="Calibri" panose="020F0502020204030204" pitchFamily="34" charset="0"/>
            </a:endParaRPr>
          </a:p>
        </p:txBody>
      </p:sp>
      <p:sp>
        <p:nvSpPr>
          <p:cNvPr id="16" name="Oval 15"/>
          <p:cNvSpPr/>
          <p:nvPr/>
        </p:nvSpPr>
        <p:spPr>
          <a:xfrm>
            <a:off x="2743200" y="5410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2971800" y="5410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3200400" y="5410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3886200" y="5410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3657600" y="5410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3429000" y="5410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p:cNvCxnSpPr/>
          <p:nvPr/>
        </p:nvCxnSpPr>
        <p:spPr>
          <a:xfrm>
            <a:off x="2895600" y="51054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0" y="51054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6" idx="1"/>
          </p:cNvCxnSpPr>
          <p:nvPr/>
        </p:nvCxnSpPr>
        <p:spPr>
          <a:xfrm>
            <a:off x="914400" y="2438400"/>
            <a:ext cx="1862278" cy="300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185722" y="2404922"/>
            <a:ext cx="1862278" cy="300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2743200" y="5638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a:off x="2971800" y="5638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3200400" y="5638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3886200" y="5638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3657600" y="5638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3429000" y="5638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Connector 38"/>
          <p:cNvCxnSpPr/>
          <p:nvPr/>
        </p:nvCxnSpPr>
        <p:spPr>
          <a:xfrm>
            <a:off x="2895600" y="53340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000" y="53340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3" idx="1"/>
          </p:cNvCxnSpPr>
          <p:nvPr/>
        </p:nvCxnSpPr>
        <p:spPr>
          <a:xfrm>
            <a:off x="914400" y="2667000"/>
            <a:ext cx="1862278" cy="300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185722" y="2709722"/>
            <a:ext cx="1862278" cy="300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914400" y="5443678"/>
            <a:ext cx="4343400" cy="195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066800" y="5672278"/>
            <a:ext cx="4343400" cy="195122"/>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858000" y="3733800"/>
            <a:ext cx="8382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6858000" y="2133600"/>
            <a:ext cx="7620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 name="Straight Arrow Connector 43"/>
          <p:cNvCxnSpPr/>
          <p:nvPr/>
        </p:nvCxnSpPr>
        <p:spPr>
          <a:xfrm>
            <a:off x="2743200" y="2667000"/>
            <a:ext cx="152400" cy="449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971800" y="2819400"/>
            <a:ext cx="152400" cy="449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200400" y="2971800"/>
            <a:ext cx="152400" cy="449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124200" y="2709722"/>
            <a:ext cx="1295400" cy="262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6" idx="1"/>
          </p:cNvCxnSpPr>
          <p:nvPr/>
        </p:nvCxnSpPr>
        <p:spPr>
          <a:xfrm flipV="1">
            <a:off x="2776678" y="2514600"/>
            <a:ext cx="1414322" cy="2929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3" idx="4"/>
          </p:cNvCxnSpPr>
          <p:nvPr/>
        </p:nvCxnSpPr>
        <p:spPr>
          <a:xfrm>
            <a:off x="2857500" y="5867400"/>
            <a:ext cx="5715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4" idx="4"/>
          </p:cNvCxnSpPr>
          <p:nvPr/>
        </p:nvCxnSpPr>
        <p:spPr>
          <a:xfrm>
            <a:off x="3086100" y="5867400"/>
            <a:ext cx="5715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824038" y="6096000"/>
            <a:ext cx="2824162" cy="2133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p:cNvSpPr/>
          <p:nvPr/>
        </p:nvSpPr>
        <p:spPr>
          <a:xfrm>
            <a:off x="3352800" y="1752600"/>
            <a:ext cx="2514600" cy="243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Date Placeholder 1"/>
          <p:cNvSpPr>
            <a:spLocks noGrp="1"/>
          </p:cNvSpPr>
          <p:nvPr>
            <p:ph type="dt" sz="quarter" idx="10"/>
          </p:nvPr>
        </p:nvSpPr>
        <p:spPr/>
        <p:txBody>
          <a:bodyPr/>
          <a:lstStyle/>
          <a:p>
            <a:pPr defTabSz="838200">
              <a:defRPr/>
            </a:pPr>
            <a:fld id="{E5F5DB0A-CB42-47E3-AB57-737A24581BB0}" type="datetime2">
              <a:rPr lang="en-US"/>
            </a:fld>
            <a:endParaRPr lang="en-US"/>
          </a:p>
        </p:txBody>
      </p:sp>
      <p:sp>
        <p:nvSpPr>
          <p:cNvPr id="64515" name="Slide Number Placeholder 3"/>
          <p:cNvSpPr>
            <a:spLocks noGrp="1"/>
          </p:cNvSpPr>
          <p:nvPr>
            <p:ph type="sldNum" sz="quarter" idx="12"/>
          </p:nvPr>
        </p:nvSpPr>
        <p:spPr/>
        <p:txBody>
          <a:bodyPr/>
          <a:lstStyle/>
          <a:p>
            <a:pPr defTabSz="838200">
              <a:defRPr/>
            </a:pPr>
            <a:fld id="{BFA7D80E-1F5F-48AC-96C8-463D60E681CC}" type="slidenum">
              <a:rPr lang="en-US"/>
            </a:fld>
            <a:endParaRPr lang="en-US"/>
          </a:p>
        </p:txBody>
      </p:sp>
      <p:sp>
        <p:nvSpPr>
          <p:cNvPr id="36868"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36869" name="Picture 7" descr="edcamera"/>
          <p:cNvPicPr>
            <a:picLocks noChangeAspect="1" noChangeArrowheads="1"/>
          </p:cNvPicPr>
          <p:nvPr/>
        </p:nvPicPr>
        <p:blipFill>
          <a:blip r:embed="rId1"/>
          <a:srcRect/>
          <a:stretch>
            <a:fillRect/>
          </a:stretch>
        </p:blipFill>
        <p:spPr bwMode="auto">
          <a:xfrm>
            <a:off x="211138" y="381000"/>
            <a:ext cx="4149725" cy="3492500"/>
          </a:xfrm>
          <a:prstGeom prst="rect">
            <a:avLst/>
          </a:prstGeom>
          <a:noFill/>
          <a:ln w="38100">
            <a:solidFill>
              <a:srgbClr val="000000"/>
            </a:solidFill>
            <a:miter lim="800000"/>
            <a:headEnd/>
            <a:tailEnd/>
          </a:ln>
        </p:spPr>
      </p:pic>
      <p:sp>
        <p:nvSpPr>
          <p:cNvPr id="36870" name="Text Box 8"/>
          <p:cNvSpPr txBox="1">
            <a:spLocks noChangeArrowheads="1"/>
          </p:cNvSpPr>
          <p:nvPr/>
        </p:nvSpPr>
        <p:spPr bwMode="auto">
          <a:xfrm>
            <a:off x="4572000" y="552450"/>
            <a:ext cx="4208463" cy="2678113"/>
          </a:xfrm>
          <a:prstGeom prst="rect">
            <a:avLst/>
          </a:prstGeom>
          <a:noFill/>
          <a:ln w="9525">
            <a:noFill/>
            <a:miter lim="800000"/>
          </a:ln>
        </p:spPr>
        <p:txBody>
          <a:bodyPr wrap="none" lIns="91433" tIns="45716" rIns="91433" bIns="45716">
            <a:spAutoFit/>
          </a:bodyPr>
          <a:lstStyle/>
          <a:p>
            <a:pPr eaLnBrk="0" hangingPunct="0"/>
            <a:r>
              <a:rPr lang="en-US" sz="2400">
                <a:solidFill>
                  <a:srgbClr val="0000FF"/>
                </a:solidFill>
                <a:latin typeface="Calibri" panose="020F0502020204030204" pitchFamily="34" charset="0"/>
              </a:rPr>
              <a:t>P = Photographic plane </a:t>
            </a:r>
            <a:endParaRPr lang="en-US" sz="2400">
              <a:solidFill>
                <a:srgbClr val="0000FF"/>
              </a:solidFill>
              <a:latin typeface="Calibri" panose="020F0502020204030204" pitchFamily="34" charset="0"/>
            </a:endParaRPr>
          </a:p>
          <a:p>
            <a:pPr eaLnBrk="0" hangingPunct="0"/>
            <a:r>
              <a:rPr lang="en-US" sz="2400">
                <a:solidFill>
                  <a:srgbClr val="0000FF"/>
                </a:solidFill>
                <a:latin typeface="Calibri" panose="020F0502020204030204" pitchFamily="34" charset="0"/>
              </a:rPr>
              <a:t>L = distance of specimen from P </a:t>
            </a:r>
            <a:endParaRPr lang="en-US" sz="2400">
              <a:solidFill>
                <a:srgbClr val="0000FF"/>
              </a:solidFill>
              <a:latin typeface="Calibri" panose="020F0502020204030204" pitchFamily="34" charset="0"/>
            </a:endParaRPr>
          </a:p>
          <a:p>
            <a:pPr eaLnBrk="0" hangingPunct="0"/>
            <a:r>
              <a:rPr lang="en-US" sz="2400">
                <a:solidFill>
                  <a:srgbClr val="0000FF"/>
                </a:solidFill>
                <a:latin typeface="Calibri" panose="020F0502020204030204" pitchFamily="34" charset="0"/>
              </a:rPr>
              <a:t>T = Forward scattered beam </a:t>
            </a:r>
            <a:endParaRPr lang="en-US" sz="2400">
              <a:solidFill>
                <a:srgbClr val="0000FF"/>
              </a:solidFill>
              <a:latin typeface="Calibri" panose="020F0502020204030204" pitchFamily="34" charset="0"/>
            </a:endParaRPr>
          </a:p>
          <a:p>
            <a:pPr eaLnBrk="0" hangingPunct="0"/>
            <a:r>
              <a:rPr lang="en-US" sz="2400">
                <a:solidFill>
                  <a:srgbClr val="0000FF"/>
                </a:solidFill>
                <a:latin typeface="Calibri" panose="020F0502020204030204" pitchFamily="34" charset="0"/>
              </a:rPr>
              <a:t>O = point where T strikes P </a:t>
            </a:r>
            <a:endParaRPr lang="en-US" sz="2400">
              <a:solidFill>
                <a:srgbClr val="0000FF"/>
              </a:solidFill>
              <a:latin typeface="Calibri" panose="020F0502020204030204" pitchFamily="34" charset="0"/>
            </a:endParaRPr>
          </a:p>
          <a:p>
            <a:pPr eaLnBrk="0" hangingPunct="0"/>
            <a:r>
              <a:rPr lang="en-US" sz="2400">
                <a:solidFill>
                  <a:srgbClr val="0000FF"/>
                </a:solidFill>
                <a:latin typeface="Calibri" panose="020F0502020204030204" pitchFamily="34" charset="0"/>
              </a:rPr>
              <a:t>S = Bragg diffracted beam </a:t>
            </a:r>
            <a:endParaRPr lang="en-US" sz="2400">
              <a:solidFill>
                <a:srgbClr val="0000FF"/>
              </a:solidFill>
              <a:latin typeface="Calibri" panose="020F0502020204030204" pitchFamily="34" charset="0"/>
            </a:endParaRPr>
          </a:p>
          <a:p>
            <a:pPr eaLnBrk="0" hangingPunct="0"/>
            <a:r>
              <a:rPr lang="en-US" sz="2400">
                <a:solidFill>
                  <a:srgbClr val="0000FF"/>
                </a:solidFill>
                <a:latin typeface="Calibri" panose="020F0502020204030204" pitchFamily="34" charset="0"/>
              </a:rPr>
              <a:t>G = point where S strikes P </a:t>
            </a:r>
            <a:endParaRPr lang="en-US" sz="2400">
              <a:solidFill>
                <a:srgbClr val="0000FF"/>
              </a:solidFill>
              <a:latin typeface="Calibri" panose="020F0502020204030204" pitchFamily="34" charset="0"/>
            </a:endParaRPr>
          </a:p>
          <a:p>
            <a:pPr eaLnBrk="0" hangingPunct="0"/>
            <a:r>
              <a:rPr lang="en-US" sz="2400" b="1">
                <a:solidFill>
                  <a:srgbClr val="0000FF"/>
                </a:solidFill>
                <a:latin typeface="Calibri" panose="020F0502020204030204" pitchFamily="34" charset="0"/>
              </a:rPr>
              <a:t>R</a:t>
            </a:r>
            <a:r>
              <a:rPr lang="en-US" sz="2400">
                <a:solidFill>
                  <a:srgbClr val="0000FF"/>
                </a:solidFill>
                <a:latin typeface="Calibri" panose="020F0502020204030204" pitchFamily="34" charset="0"/>
              </a:rPr>
              <a:t> = vector distance from O to G</a:t>
            </a:r>
            <a:endParaRPr lang="en-US" sz="2400">
              <a:solidFill>
                <a:srgbClr val="0000FF"/>
              </a:solidFill>
              <a:latin typeface="Calibri" panose="020F0502020204030204" pitchFamily="34" charset="0"/>
            </a:endParaRPr>
          </a:p>
        </p:txBody>
      </p:sp>
      <p:sp>
        <p:nvSpPr>
          <p:cNvPr id="36871" name="Text Box 9"/>
          <p:cNvSpPr txBox="1">
            <a:spLocks noChangeArrowheads="1"/>
          </p:cNvSpPr>
          <p:nvPr/>
        </p:nvSpPr>
        <p:spPr bwMode="auto">
          <a:xfrm>
            <a:off x="196850" y="3998913"/>
            <a:ext cx="8243888" cy="1920875"/>
          </a:xfrm>
          <a:prstGeom prst="rect">
            <a:avLst/>
          </a:prstGeom>
          <a:noFill/>
          <a:ln w="9525">
            <a:noFill/>
            <a:miter lim="800000"/>
          </a:ln>
        </p:spPr>
        <p:txBody>
          <a:bodyPr lIns="91433" tIns="45716" rIns="91433" bIns="45716">
            <a:spAutoFit/>
          </a:bodyPr>
          <a:lstStyle/>
          <a:p>
            <a:pPr eaLnBrk="0" hangingPunct="0"/>
            <a:r>
              <a:rPr lang="en-US" sz="2000" b="1" dirty="0">
                <a:solidFill>
                  <a:srgbClr val="0000FF"/>
                </a:solidFill>
                <a:latin typeface="Calibri" panose="020F0502020204030204" pitchFamily="34" charset="0"/>
              </a:rPr>
              <a:t>R</a:t>
            </a:r>
            <a:r>
              <a:rPr lang="en-US" sz="2000" dirty="0">
                <a:solidFill>
                  <a:srgbClr val="0000FF"/>
                </a:solidFill>
                <a:latin typeface="Calibri" panose="020F0502020204030204" pitchFamily="34" charset="0"/>
              </a:rPr>
              <a:t> / L = tan 2</a:t>
            </a:r>
            <a:r>
              <a:rPr lang="en-US" sz="2000" dirty="0">
                <a:solidFill>
                  <a:srgbClr val="0000FF"/>
                </a:solidFill>
                <a:latin typeface="Symbol" panose="05050102010706020507" pitchFamily="18" charset="2"/>
              </a:rPr>
              <a:t>q </a:t>
            </a:r>
            <a:r>
              <a:rPr lang="en-US" sz="2000" dirty="0">
                <a:solidFill>
                  <a:srgbClr val="0000FF"/>
                </a:solidFill>
                <a:latin typeface="Calibri" panose="020F0502020204030204" pitchFamily="34" charset="0"/>
              </a:rPr>
              <a:t>and from Bragg’s law we know that  2dsin</a:t>
            </a:r>
            <a:r>
              <a:rPr lang="en-US" sz="2000" dirty="0">
                <a:solidFill>
                  <a:srgbClr val="0000FF"/>
                </a:solidFill>
                <a:latin typeface="Symbol" panose="05050102010706020507" pitchFamily="18" charset="2"/>
              </a:rPr>
              <a:t>q</a:t>
            </a:r>
            <a:r>
              <a:rPr lang="en-US" sz="2000" dirty="0">
                <a:solidFill>
                  <a:srgbClr val="0000FF"/>
                </a:solidFill>
                <a:latin typeface="Calibri" panose="020F0502020204030204" pitchFamily="34" charset="0"/>
              </a:rPr>
              <a:t> = </a:t>
            </a:r>
            <a:r>
              <a:rPr lang="en-US" sz="2000" dirty="0">
                <a:solidFill>
                  <a:srgbClr val="0000FF"/>
                </a:solidFill>
                <a:latin typeface="Symbol" panose="05050102010706020507" pitchFamily="18" charset="2"/>
              </a:rPr>
              <a:t>l. </a:t>
            </a:r>
            <a:r>
              <a:rPr lang="en-US" sz="2000" dirty="0">
                <a:solidFill>
                  <a:srgbClr val="0000FF"/>
                </a:solidFill>
                <a:latin typeface="Calibri" panose="020F0502020204030204" pitchFamily="34" charset="0"/>
              </a:rPr>
              <a:t> </a:t>
            </a:r>
            <a:endParaRPr lang="en-US" sz="2000" dirty="0">
              <a:solidFill>
                <a:srgbClr val="0000FF"/>
              </a:solidFill>
              <a:latin typeface="Calibri" panose="020F0502020204030204" pitchFamily="34" charset="0"/>
            </a:endParaRPr>
          </a:p>
          <a:p>
            <a:pPr eaLnBrk="0" hangingPunct="0"/>
            <a:r>
              <a:rPr lang="en-US" sz="2000" dirty="0">
                <a:solidFill>
                  <a:srgbClr val="0000FF"/>
                </a:solidFill>
                <a:latin typeface="Calibri" panose="020F0502020204030204" pitchFamily="34" charset="0"/>
              </a:rPr>
              <a:t>Thus </a:t>
            </a:r>
            <a:r>
              <a:rPr lang="en-US" sz="2000" b="1" dirty="0">
                <a:solidFill>
                  <a:srgbClr val="0000FF"/>
                </a:solidFill>
                <a:latin typeface="Calibri" panose="020F0502020204030204" pitchFamily="34" charset="0"/>
              </a:rPr>
              <a:t>R</a:t>
            </a:r>
            <a:r>
              <a:rPr lang="en-US" sz="2000" dirty="0">
                <a:solidFill>
                  <a:srgbClr val="0000FF"/>
                </a:solidFill>
                <a:latin typeface="Calibri" panose="020F0502020204030204" pitchFamily="34" charset="0"/>
              </a:rPr>
              <a:t> / L = 2</a:t>
            </a:r>
            <a:r>
              <a:rPr lang="en-US" sz="2000" dirty="0">
                <a:solidFill>
                  <a:srgbClr val="0000FF"/>
                </a:solidFill>
                <a:latin typeface="Symbol" panose="05050102010706020507" pitchFamily="18" charset="2"/>
              </a:rPr>
              <a:t>q</a:t>
            </a:r>
            <a:r>
              <a:rPr lang="en-US" sz="2000" dirty="0">
                <a:solidFill>
                  <a:srgbClr val="0000FF"/>
                </a:solidFill>
                <a:latin typeface="Calibri" panose="020F0502020204030204" pitchFamily="34" charset="0"/>
              </a:rPr>
              <a:t>= 2</a:t>
            </a:r>
            <a:r>
              <a:rPr lang="en-US" sz="2000" dirty="0">
                <a:solidFill>
                  <a:srgbClr val="0000FF"/>
                </a:solidFill>
                <a:latin typeface="Symbol" panose="05050102010706020507" pitchFamily="18" charset="2"/>
              </a:rPr>
              <a:t>l</a:t>
            </a:r>
            <a:r>
              <a:rPr lang="en-US" sz="2000" dirty="0">
                <a:solidFill>
                  <a:srgbClr val="0000FF"/>
                </a:solidFill>
                <a:latin typeface="Calibri" panose="020F0502020204030204" pitchFamily="34" charset="0"/>
              </a:rPr>
              <a:t> / 2d  which simplifies to </a:t>
            </a:r>
            <a:endParaRPr lang="en-US" sz="2000" dirty="0">
              <a:solidFill>
                <a:srgbClr val="0000FF"/>
              </a:solidFill>
              <a:latin typeface="Calibri" panose="020F0502020204030204" pitchFamily="34" charset="0"/>
            </a:endParaRPr>
          </a:p>
          <a:p>
            <a:pPr eaLnBrk="0" hangingPunct="0"/>
            <a:r>
              <a:rPr lang="en-US" sz="2000" b="1" dirty="0">
                <a:solidFill>
                  <a:srgbClr val="0000FF"/>
                </a:solidFill>
                <a:latin typeface="Calibri" panose="020F0502020204030204" pitchFamily="34" charset="0"/>
              </a:rPr>
              <a:t>R</a:t>
            </a:r>
            <a:r>
              <a:rPr lang="en-US" sz="2000" dirty="0">
                <a:solidFill>
                  <a:srgbClr val="0000FF"/>
                </a:solidFill>
                <a:latin typeface="Calibri" panose="020F0502020204030204" pitchFamily="34" charset="0"/>
              </a:rPr>
              <a:t> = </a:t>
            </a:r>
            <a:r>
              <a:rPr lang="en-US" sz="2000" dirty="0">
                <a:solidFill>
                  <a:srgbClr val="0000FF"/>
                </a:solidFill>
                <a:latin typeface="Symbol" panose="05050102010706020507" pitchFamily="18" charset="2"/>
              </a:rPr>
              <a:t>l</a:t>
            </a:r>
            <a:r>
              <a:rPr lang="en-US" sz="2000" dirty="0">
                <a:solidFill>
                  <a:srgbClr val="0000FF"/>
                </a:solidFill>
                <a:latin typeface="Calibri" panose="020F0502020204030204" pitchFamily="34" charset="0"/>
              </a:rPr>
              <a:t> </a:t>
            </a:r>
            <a:r>
              <a:rPr lang="en-US" sz="2000" dirty="0" err="1">
                <a:solidFill>
                  <a:srgbClr val="0000FF"/>
                </a:solidFill>
                <a:latin typeface="Calibri" panose="020F0502020204030204" pitchFamily="34" charset="0"/>
              </a:rPr>
              <a:t>L</a:t>
            </a:r>
            <a:r>
              <a:rPr lang="en-US" sz="2000" dirty="0">
                <a:solidFill>
                  <a:srgbClr val="0000FF"/>
                </a:solidFill>
                <a:latin typeface="Calibri" panose="020F0502020204030204" pitchFamily="34" charset="0"/>
              </a:rPr>
              <a:t> / d   If we can measure </a:t>
            </a:r>
            <a:r>
              <a:rPr lang="en-US" sz="2000" b="1" dirty="0">
                <a:solidFill>
                  <a:srgbClr val="0000FF"/>
                </a:solidFill>
                <a:latin typeface="Calibri" panose="020F0502020204030204" pitchFamily="34" charset="0"/>
              </a:rPr>
              <a:t>R</a:t>
            </a:r>
            <a:r>
              <a:rPr lang="en-US" sz="2000" dirty="0">
                <a:solidFill>
                  <a:srgbClr val="0000FF"/>
                </a:solidFill>
                <a:latin typeface="Calibri" panose="020F0502020204030204" pitchFamily="34" charset="0"/>
              </a:rPr>
              <a:t> and both </a:t>
            </a:r>
            <a:r>
              <a:rPr lang="en-US" sz="2000" dirty="0">
                <a:solidFill>
                  <a:srgbClr val="0000FF"/>
                </a:solidFill>
                <a:latin typeface="Symbol" panose="05050102010706020507" pitchFamily="18" charset="2"/>
              </a:rPr>
              <a:t>l</a:t>
            </a:r>
            <a:r>
              <a:rPr lang="en-US" sz="2000" dirty="0">
                <a:solidFill>
                  <a:srgbClr val="0000FF"/>
                </a:solidFill>
                <a:latin typeface="Calibri" panose="020F0502020204030204" pitchFamily="34" charset="0"/>
              </a:rPr>
              <a:t> and L are constants then d can be calculated.</a:t>
            </a:r>
            <a:endParaRPr lang="en-US" sz="2000" dirty="0">
              <a:solidFill>
                <a:srgbClr val="0000FF"/>
              </a:solidFill>
              <a:latin typeface="Calibri" panose="020F0502020204030204" pitchFamily="34" charset="0"/>
            </a:endParaRPr>
          </a:p>
          <a:p>
            <a:pPr eaLnBrk="0" hangingPunct="0"/>
            <a:endParaRPr lang="en-US" sz="2000" dirty="0">
              <a:solidFill>
                <a:srgbClr val="0000FF"/>
              </a:solidFill>
              <a:latin typeface="Calibri" panose="020F0502020204030204" pitchFamily="34" charset="0"/>
            </a:endParaRPr>
          </a:p>
          <a:p>
            <a:pPr eaLnBrk="0" hangingPunct="0"/>
            <a:endParaRPr lang="en-US" sz="2000" dirty="0">
              <a:solidFill>
                <a:srgbClr val="0000FF"/>
              </a:solidFill>
              <a:latin typeface="Calibri" panose="020F0502020204030204" pitchFamily="34" charset="0"/>
            </a:endParaRPr>
          </a:p>
        </p:txBody>
      </p:sp>
      <p:cxnSp>
        <p:nvCxnSpPr>
          <p:cNvPr id="3" name="Straight Connector 2"/>
          <p:cNvCxnSpPr/>
          <p:nvPr/>
        </p:nvCxnSpPr>
        <p:spPr>
          <a:xfrm flipV="1">
            <a:off x="5181600" y="5486400"/>
            <a:ext cx="2362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334000" y="5791200"/>
            <a:ext cx="2362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410200" y="5029200"/>
            <a:ext cx="91440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248400" y="4800600"/>
            <a:ext cx="762000"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181600" y="5257800"/>
            <a:ext cx="11430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324600" y="4876800"/>
            <a:ext cx="914400" cy="9906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248400" y="5562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096000" y="54864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24600" y="55626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867400" y="5257800"/>
            <a:ext cx="7620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24000" y="5919788"/>
            <a:ext cx="2417650" cy="369332"/>
          </a:xfrm>
          <a:prstGeom prst="rect">
            <a:avLst/>
          </a:prstGeom>
          <a:noFill/>
        </p:spPr>
        <p:txBody>
          <a:bodyPr wrap="none" rtlCol="0">
            <a:spAutoFit/>
          </a:bodyPr>
          <a:lstStyle/>
          <a:p>
            <a:r>
              <a:rPr lang="en-US" dirty="0" smtClean="0"/>
              <a:t>2dsin</a:t>
            </a:r>
            <a:r>
              <a:rPr lang="en-US" dirty="0">
                <a:solidFill>
                  <a:srgbClr val="0000FF"/>
                </a:solidFill>
                <a:latin typeface="Calibri" panose="020F0502020204030204" pitchFamily="34" charset="0"/>
              </a:rPr>
              <a:t> 2</a:t>
            </a:r>
            <a:r>
              <a:rPr lang="en-US" dirty="0">
                <a:solidFill>
                  <a:srgbClr val="0000FF"/>
                </a:solidFill>
                <a:latin typeface="Symbol" panose="05050102010706020507" pitchFamily="18" charset="2"/>
              </a:rPr>
              <a:t>q </a:t>
            </a:r>
            <a:r>
              <a:rPr lang="en-US" dirty="0" smtClean="0">
                <a:sym typeface="Symbol" panose="05050102010706020507" pitchFamily="18" charset="2"/>
              </a:rPr>
              <a:t>=2d x</a:t>
            </a:r>
            <a:r>
              <a:rPr lang="en-US" dirty="0" smtClean="0">
                <a:solidFill>
                  <a:srgbClr val="0000FF"/>
                </a:solidFill>
                <a:latin typeface="Calibri" panose="020F0502020204030204" pitchFamily="34" charset="0"/>
              </a:rPr>
              <a:t> </a:t>
            </a:r>
            <a:r>
              <a:rPr lang="en-US" dirty="0">
                <a:solidFill>
                  <a:srgbClr val="0000FF"/>
                </a:solidFill>
                <a:latin typeface="Calibri" panose="020F0502020204030204" pitchFamily="34" charset="0"/>
              </a:rPr>
              <a:t>2</a:t>
            </a:r>
            <a:r>
              <a:rPr lang="en-US" dirty="0">
                <a:solidFill>
                  <a:srgbClr val="0000FF"/>
                </a:solidFill>
                <a:latin typeface="Symbol" panose="05050102010706020507" pitchFamily="18" charset="2"/>
              </a:rPr>
              <a:t>q </a:t>
            </a:r>
            <a:r>
              <a:rPr lang="en-US" dirty="0" smtClean="0">
                <a:solidFill>
                  <a:srgbClr val="0000FF"/>
                </a:solidFill>
                <a:latin typeface="Symbol" panose="05050102010706020507" pitchFamily="18" charset="2"/>
              </a:rPr>
              <a:t>= 2</a:t>
            </a:r>
            <a:r>
              <a:rPr lang="el-GR" dirty="0" smtClean="0">
                <a:sym typeface="Symbol" panose="05050102010706020507" pitchFamily="18" charset="2"/>
              </a:rPr>
              <a:t>λ</a:t>
            </a:r>
            <a:endParaRPr lang="en-IN" dirty="0"/>
          </a:p>
        </p:txBody>
      </p:sp>
      <p:cxnSp>
        <p:nvCxnSpPr>
          <p:cNvPr id="23" name="Straight Connector 22"/>
          <p:cNvCxnSpPr/>
          <p:nvPr/>
        </p:nvCxnSpPr>
        <p:spPr>
          <a:xfrm>
            <a:off x="5562600" y="5029200"/>
            <a:ext cx="259080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10200" y="5257800"/>
            <a:ext cx="2590800" cy="18288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553200" y="3230563"/>
            <a:ext cx="1887538" cy="1112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p:cNvCxnSpPr/>
          <p:nvPr/>
        </p:nvCxnSpPr>
        <p:spPr>
          <a:xfrm flipV="1">
            <a:off x="5029200" y="4800600"/>
            <a:ext cx="5486400"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6553200" y="4343400"/>
            <a:ext cx="1887538"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6096000" y="3998913"/>
            <a:ext cx="2684463" cy="2357437"/>
          </a:xfrm>
          <a:prstGeom prst="ellipse">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7010400" y="4572000"/>
            <a:ext cx="914400" cy="1066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1"/>
          <a:srcRect/>
          <a:stretch>
            <a:fillRect/>
          </a:stretch>
        </p:blipFill>
        <p:spPr bwMode="auto">
          <a:xfrm>
            <a:off x="2428874" y="74168"/>
            <a:ext cx="5114925" cy="57741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1"/>
          <a:srcRect/>
          <a:stretch>
            <a:fillRect/>
          </a:stretch>
        </p:blipFill>
        <p:spPr bwMode="auto">
          <a:xfrm>
            <a:off x="152400" y="304801"/>
            <a:ext cx="6172200" cy="3981069"/>
          </a:xfrm>
          <a:prstGeom prst="rect">
            <a:avLst/>
          </a:prstGeom>
          <a:noFill/>
          <a:ln w="9525">
            <a:noFill/>
            <a:miter lim="800000"/>
            <a:headEnd/>
            <a:tailEnd/>
          </a:ln>
          <a:effectLst/>
        </p:spPr>
      </p:pic>
      <p:pic>
        <p:nvPicPr>
          <p:cNvPr id="150531" name="Picture 3"/>
          <p:cNvPicPr>
            <a:picLocks noChangeAspect="1" noChangeArrowheads="1"/>
          </p:cNvPicPr>
          <p:nvPr/>
        </p:nvPicPr>
        <p:blipFill>
          <a:blip r:embed="rId2"/>
          <a:srcRect/>
          <a:stretch>
            <a:fillRect/>
          </a:stretch>
        </p:blipFill>
        <p:spPr bwMode="auto">
          <a:xfrm>
            <a:off x="7086600" y="228600"/>
            <a:ext cx="1905000" cy="2952750"/>
          </a:xfrm>
          <a:prstGeom prst="rect">
            <a:avLst/>
          </a:prstGeom>
          <a:noFill/>
          <a:ln w="9525">
            <a:noFill/>
            <a:miter lim="800000"/>
            <a:headEnd/>
            <a:tailEnd/>
          </a:ln>
          <a:effectLst/>
        </p:spPr>
      </p:pic>
      <p:pic>
        <p:nvPicPr>
          <p:cNvPr id="150532" name="Picture 4"/>
          <p:cNvPicPr>
            <a:picLocks noChangeAspect="1" noChangeArrowheads="1"/>
          </p:cNvPicPr>
          <p:nvPr/>
        </p:nvPicPr>
        <p:blipFill>
          <a:blip r:embed="rId3"/>
          <a:srcRect/>
          <a:stretch>
            <a:fillRect/>
          </a:stretch>
        </p:blipFill>
        <p:spPr bwMode="auto">
          <a:xfrm>
            <a:off x="7162800" y="3657600"/>
            <a:ext cx="1676400" cy="223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1"/>
          <a:srcRect/>
          <a:stretch>
            <a:fillRect/>
          </a:stretch>
        </p:blipFill>
        <p:spPr bwMode="auto">
          <a:xfrm>
            <a:off x="261665" y="457200"/>
            <a:ext cx="8289110" cy="5714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1"/>
          <p:cNvSpPr>
            <a:spLocks noGrp="1"/>
          </p:cNvSpPr>
          <p:nvPr>
            <p:ph type="dt" sz="quarter" idx="10"/>
          </p:nvPr>
        </p:nvSpPr>
        <p:spPr/>
        <p:txBody>
          <a:bodyPr/>
          <a:lstStyle/>
          <a:p>
            <a:pPr defTabSz="838200">
              <a:defRPr/>
            </a:pPr>
            <a:fld id="{E0AFAAF9-CD86-4071-B624-A278C160A1D5}" type="datetime2">
              <a:rPr lang="en-US"/>
            </a:fld>
            <a:endParaRPr lang="en-US"/>
          </a:p>
        </p:txBody>
      </p:sp>
      <p:sp>
        <p:nvSpPr>
          <p:cNvPr id="65539" name="Slide Number Placeholder 3"/>
          <p:cNvSpPr>
            <a:spLocks noGrp="1"/>
          </p:cNvSpPr>
          <p:nvPr>
            <p:ph type="sldNum" sz="quarter" idx="12"/>
          </p:nvPr>
        </p:nvSpPr>
        <p:spPr/>
        <p:txBody>
          <a:bodyPr/>
          <a:lstStyle/>
          <a:p>
            <a:pPr defTabSz="838200">
              <a:defRPr/>
            </a:pPr>
            <a:fld id="{FE1B891A-5E7A-4F55-8C90-1ED4FAFF9046}" type="slidenum">
              <a:rPr lang="en-US"/>
            </a:fld>
            <a:endParaRPr lang="en-US"/>
          </a:p>
        </p:txBody>
      </p:sp>
      <p:sp>
        <p:nvSpPr>
          <p:cNvPr id="37892"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37893" name="Picture 10" descr="FT_gitter"/>
          <p:cNvPicPr>
            <a:picLocks noChangeAspect="1" noChangeArrowheads="1"/>
          </p:cNvPicPr>
          <p:nvPr/>
        </p:nvPicPr>
        <p:blipFill>
          <a:blip r:embed="rId1"/>
          <a:srcRect/>
          <a:stretch>
            <a:fillRect/>
          </a:stretch>
        </p:blipFill>
        <p:spPr bwMode="auto">
          <a:xfrm>
            <a:off x="1558925" y="1608138"/>
            <a:ext cx="5135563" cy="2465387"/>
          </a:xfrm>
          <a:prstGeom prst="rect">
            <a:avLst/>
          </a:prstGeom>
          <a:noFill/>
          <a:ln w="9525">
            <a:noFill/>
            <a:miter lim="800000"/>
            <a:headEnd/>
            <a:tailEnd/>
          </a:ln>
        </p:spPr>
      </p:pic>
      <p:sp>
        <p:nvSpPr>
          <p:cNvPr id="37894" name="Rectangle 11"/>
          <p:cNvSpPr>
            <a:spLocks noChangeArrowheads="1"/>
          </p:cNvSpPr>
          <p:nvPr/>
        </p:nvSpPr>
        <p:spPr bwMode="auto">
          <a:xfrm>
            <a:off x="601663" y="2906713"/>
            <a:ext cx="1125537" cy="738187"/>
          </a:xfrm>
          <a:prstGeom prst="rect">
            <a:avLst/>
          </a:prstGeom>
          <a:noFill/>
          <a:ln w="9525">
            <a:noFill/>
            <a:miter lim="800000"/>
          </a:ln>
        </p:spPr>
        <p:txBody>
          <a:bodyPr lIns="91433" tIns="45716" rIns="91433" bIns="45716">
            <a:spAutoFit/>
          </a:bodyPr>
          <a:lstStyle/>
          <a:p>
            <a:pPr eaLnBrk="0" hangingPunct="0"/>
            <a:r>
              <a:rPr lang="en-US" sz="1400" b="1">
                <a:solidFill>
                  <a:srgbClr val="0000FF"/>
                </a:solidFill>
                <a:latin typeface="Calibri" panose="020F0502020204030204" pitchFamily="34" charset="0"/>
              </a:rPr>
              <a:t>Crystal structure in real space</a:t>
            </a:r>
            <a:endParaRPr lang="en-US" sz="1400" b="1">
              <a:solidFill>
                <a:srgbClr val="0000FF"/>
              </a:solidFill>
              <a:latin typeface="Calibri" panose="020F0502020204030204" pitchFamily="34" charset="0"/>
            </a:endParaRPr>
          </a:p>
        </p:txBody>
      </p:sp>
      <p:sp>
        <p:nvSpPr>
          <p:cNvPr id="37895" name="Rectangle 12"/>
          <p:cNvSpPr>
            <a:spLocks noChangeArrowheads="1"/>
          </p:cNvSpPr>
          <p:nvPr/>
        </p:nvSpPr>
        <p:spPr bwMode="auto">
          <a:xfrm>
            <a:off x="6823075" y="2921000"/>
            <a:ext cx="1265238" cy="738188"/>
          </a:xfrm>
          <a:prstGeom prst="rect">
            <a:avLst/>
          </a:prstGeom>
          <a:noFill/>
          <a:ln w="9525">
            <a:noFill/>
            <a:miter lim="800000"/>
          </a:ln>
        </p:spPr>
        <p:txBody>
          <a:bodyPr lIns="91433" tIns="45716" rIns="91433" bIns="45716">
            <a:spAutoFit/>
          </a:bodyPr>
          <a:lstStyle/>
          <a:p>
            <a:pPr eaLnBrk="0" hangingPunct="0"/>
            <a:r>
              <a:rPr lang="en-US" sz="1400" b="1">
                <a:solidFill>
                  <a:srgbClr val="0000FF"/>
                </a:solidFill>
                <a:latin typeface="Calibri" panose="020F0502020204030204" pitchFamily="34" charset="0"/>
              </a:rPr>
              <a:t>Diffraction in reciprocal space</a:t>
            </a:r>
            <a:endParaRPr lang="en-US" sz="1400" b="1">
              <a:solidFill>
                <a:srgbClr val="0000FF"/>
              </a:solidFill>
              <a:latin typeface="Calibri" panose="020F0502020204030204" pitchFamily="34" charset="0"/>
            </a:endParaRPr>
          </a:p>
        </p:txBody>
      </p:sp>
      <p:sp>
        <p:nvSpPr>
          <p:cNvPr id="37896" name="Rectangle 13"/>
          <p:cNvSpPr>
            <a:spLocks noChangeArrowheads="1"/>
          </p:cNvSpPr>
          <p:nvPr/>
        </p:nvSpPr>
        <p:spPr bwMode="auto">
          <a:xfrm>
            <a:off x="1828800" y="4495800"/>
            <a:ext cx="4430713" cy="1508125"/>
          </a:xfrm>
          <a:prstGeom prst="rect">
            <a:avLst/>
          </a:prstGeom>
          <a:noFill/>
          <a:ln w="9525">
            <a:noFill/>
            <a:miter lim="800000"/>
          </a:ln>
        </p:spPr>
        <p:txBody>
          <a:bodyPr lIns="91433" tIns="45716" rIns="91433" bIns="45716">
            <a:spAutoFit/>
          </a:bodyPr>
          <a:lstStyle/>
          <a:p>
            <a:pPr eaLnBrk="0" hangingPunct="0"/>
            <a:r>
              <a:rPr lang="en-US">
                <a:solidFill>
                  <a:srgbClr val="0000FF"/>
                </a:solidFill>
                <a:latin typeface="Calibri" panose="020F0502020204030204" pitchFamily="34" charset="0"/>
              </a:rPr>
              <a:t>Thus, the distance, R on the pattern between the spot G (</a:t>
            </a:r>
            <a:r>
              <a:rPr lang="en-US" i="1">
                <a:solidFill>
                  <a:srgbClr val="0000FF"/>
                </a:solidFill>
                <a:latin typeface="Calibri" panose="020F0502020204030204" pitchFamily="34" charset="0"/>
              </a:rPr>
              <a:t>hkl</a:t>
            </a:r>
            <a:r>
              <a:rPr lang="en-US">
                <a:solidFill>
                  <a:srgbClr val="0000FF"/>
                </a:solidFill>
                <a:latin typeface="Calibri" panose="020F0502020204030204" pitchFamily="34" charset="0"/>
              </a:rPr>
              <a:t> ) and the spot O (000) is related to the interplanar spacing between the </a:t>
            </a:r>
            <a:r>
              <a:rPr lang="en-US" i="1">
                <a:solidFill>
                  <a:srgbClr val="0000FF"/>
                </a:solidFill>
                <a:latin typeface="Calibri" panose="020F0502020204030204" pitchFamily="34" charset="0"/>
              </a:rPr>
              <a:t>hkl</a:t>
            </a:r>
            <a:r>
              <a:rPr lang="en-US">
                <a:solidFill>
                  <a:srgbClr val="0000FF"/>
                </a:solidFill>
                <a:latin typeface="Calibri" panose="020F0502020204030204" pitchFamily="34" charset="0"/>
              </a:rPr>
              <a:t> planes of the crystal, </a:t>
            </a:r>
            <a:r>
              <a:rPr lang="en-US" i="1">
                <a:solidFill>
                  <a:srgbClr val="0000FF"/>
                </a:solidFill>
                <a:latin typeface="Calibri" panose="020F0502020204030204" pitchFamily="34" charset="0"/>
              </a:rPr>
              <a:t>d</a:t>
            </a:r>
            <a:r>
              <a:rPr lang="en-US" i="1" baseline="-30000">
                <a:solidFill>
                  <a:srgbClr val="0000FF"/>
                </a:solidFill>
                <a:latin typeface="Calibri" panose="020F0502020204030204" pitchFamily="34" charset="0"/>
              </a:rPr>
              <a:t>hkl</a:t>
            </a:r>
            <a:r>
              <a:rPr lang="en-US">
                <a:solidFill>
                  <a:srgbClr val="0000FF"/>
                </a:solidFill>
                <a:latin typeface="Calibri" panose="020F0502020204030204" pitchFamily="34" charset="0"/>
              </a:rPr>
              <a:t>, by the equation: </a:t>
            </a:r>
            <a:r>
              <a:rPr lang="en-US" sz="2000" b="1">
                <a:solidFill>
                  <a:srgbClr val="0000FF"/>
                </a:solidFill>
                <a:latin typeface="Calibri" panose="020F0502020204030204" pitchFamily="34" charset="0"/>
              </a:rPr>
              <a:t>R</a:t>
            </a:r>
            <a:r>
              <a:rPr lang="en-US" sz="2000">
                <a:solidFill>
                  <a:srgbClr val="0000FF"/>
                </a:solidFill>
                <a:latin typeface="Calibri" panose="020F0502020204030204" pitchFamily="34" charset="0"/>
              </a:rPr>
              <a:t> = </a:t>
            </a:r>
            <a:r>
              <a:rPr lang="en-US" sz="2000">
                <a:solidFill>
                  <a:srgbClr val="0000FF"/>
                </a:solidFill>
                <a:latin typeface="Symbol" panose="05050102010706020507" pitchFamily="18" charset="2"/>
              </a:rPr>
              <a:t>l</a:t>
            </a:r>
            <a:r>
              <a:rPr lang="en-US" sz="2000">
                <a:solidFill>
                  <a:srgbClr val="0000FF"/>
                </a:solidFill>
                <a:latin typeface="Calibri" panose="020F0502020204030204" pitchFamily="34" charset="0"/>
              </a:rPr>
              <a:t> L / d.  </a:t>
            </a:r>
            <a:endParaRPr lang="en-US" sz="2000">
              <a:solidFill>
                <a:srgbClr val="0000FF"/>
              </a:solidFill>
              <a:latin typeface="Calibri" panose="020F0502020204030204" pitchFamily="34" charset="0"/>
            </a:endParaRPr>
          </a:p>
        </p:txBody>
      </p:sp>
      <p:sp>
        <p:nvSpPr>
          <p:cNvPr id="37897" name="Rectangle 14"/>
          <p:cNvSpPr>
            <a:spLocks noChangeArrowheads="1"/>
          </p:cNvSpPr>
          <p:nvPr/>
        </p:nvSpPr>
        <p:spPr bwMode="auto">
          <a:xfrm>
            <a:off x="1828800" y="457200"/>
            <a:ext cx="3376613" cy="1200150"/>
          </a:xfrm>
          <a:prstGeom prst="rect">
            <a:avLst/>
          </a:prstGeom>
          <a:noFill/>
          <a:ln w="9525">
            <a:noFill/>
            <a:miter lim="800000"/>
          </a:ln>
        </p:spPr>
        <p:txBody>
          <a:bodyPr lIns="91433" tIns="45716" rIns="91433" bIns="45716">
            <a:spAutoFit/>
          </a:bodyPr>
          <a:lstStyle/>
          <a:p>
            <a:pPr eaLnBrk="0" hangingPunct="0"/>
            <a:r>
              <a:rPr lang="en-US" sz="2400" b="1">
                <a:solidFill>
                  <a:srgbClr val="0000FF"/>
                </a:solidFill>
                <a:latin typeface="Calibri" panose="020F0502020204030204" pitchFamily="34" charset="0"/>
              </a:rPr>
              <a:t>Reciprocal lattice vs Crystalline lattice in real space</a:t>
            </a:r>
            <a:endParaRPr lang="en-US" sz="2400" b="1">
              <a:solidFill>
                <a:srgbClr val="0000FF"/>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1"/>
          <p:cNvSpPr>
            <a:spLocks noGrp="1"/>
          </p:cNvSpPr>
          <p:nvPr>
            <p:ph type="dt" sz="quarter" idx="10"/>
          </p:nvPr>
        </p:nvSpPr>
        <p:spPr/>
        <p:txBody>
          <a:bodyPr/>
          <a:lstStyle/>
          <a:p>
            <a:pPr defTabSz="838200">
              <a:defRPr/>
            </a:pPr>
            <a:fld id="{4581D514-A4A5-498F-A0C6-AE7CBB2F8209}" type="datetime2">
              <a:rPr lang="en-US"/>
            </a:fld>
            <a:endParaRPr lang="en-US"/>
          </a:p>
        </p:txBody>
      </p:sp>
      <p:sp>
        <p:nvSpPr>
          <p:cNvPr id="40963" name="Slide Number Placeholder 3"/>
          <p:cNvSpPr>
            <a:spLocks noGrp="1"/>
          </p:cNvSpPr>
          <p:nvPr>
            <p:ph type="sldNum" sz="quarter" idx="12"/>
          </p:nvPr>
        </p:nvSpPr>
        <p:spPr/>
        <p:txBody>
          <a:bodyPr/>
          <a:lstStyle/>
          <a:p>
            <a:pPr defTabSz="838200">
              <a:defRPr/>
            </a:pPr>
            <a:fld id="{D413B8E7-B675-46D9-AA92-C6C2370E1039}" type="slidenum">
              <a:rPr lang="en-US"/>
            </a:fld>
            <a:endParaRPr lang="en-US"/>
          </a:p>
        </p:txBody>
      </p:sp>
      <p:sp>
        <p:nvSpPr>
          <p:cNvPr id="11268" name="Rectangle 6"/>
          <p:cNvSpPr>
            <a:spLocks noChangeArrowheads="1"/>
          </p:cNvSpPr>
          <p:nvPr/>
        </p:nvSpPr>
        <p:spPr bwMode="auto">
          <a:xfrm>
            <a:off x="0" y="152400"/>
            <a:ext cx="9144000" cy="1570038"/>
          </a:xfrm>
          <a:prstGeom prst="rect">
            <a:avLst/>
          </a:prstGeom>
          <a:noFill/>
          <a:ln w="9525" algn="ctr">
            <a:noFill/>
            <a:miter lim="800000"/>
          </a:ln>
        </p:spPr>
        <p:txBody>
          <a:bodyPr lIns="91433" tIns="45716" rIns="91433" bIns="45716" anchor="ctr">
            <a:spAutoFit/>
          </a:bodyPr>
          <a:lstStyle/>
          <a:p>
            <a:r>
              <a:rPr lang="en-US" sz="2400">
                <a:latin typeface="Calibri" panose="020F0502020204030204" pitchFamily="34" charset="0"/>
              </a:rPr>
              <a:t>Thanks God who began his immense work of creation by giving to heaven and earth this wonderful gift of light, which has vital importance for the world. Even today when we refer to the birth of a child we still say “He saw the light of the day”. </a:t>
            </a:r>
            <a:endParaRPr lang="en-US" sz="2400">
              <a:latin typeface="Calibri" panose="020F0502020204030204" pitchFamily="34" charset="0"/>
            </a:endParaRPr>
          </a:p>
        </p:txBody>
      </p:sp>
      <p:sp>
        <p:nvSpPr>
          <p:cNvPr id="11269" name="Rectangle 7"/>
          <p:cNvSpPr>
            <a:spLocks noChangeArrowheads="1"/>
          </p:cNvSpPr>
          <p:nvPr/>
        </p:nvSpPr>
        <p:spPr bwMode="auto">
          <a:xfrm>
            <a:off x="76200" y="1752600"/>
            <a:ext cx="8915400" cy="1570038"/>
          </a:xfrm>
          <a:prstGeom prst="rect">
            <a:avLst/>
          </a:prstGeom>
          <a:noFill/>
          <a:ln w="9525" algn="ctr">
            <a:noFill/>
            <a:miter lim="800000"/>
          </a:ln>
        </p:spPr>
        <p:txBody>
          <a:bodyPr lIns="91433" tIns="45716" rIns="91433" bIns="45716" anchor="ctr">
            <a:spAutoFit/>
          </a:bodyPr>
          <a:lstStyle/>
          <a:p>
            <a:pPr algn="just"/>
            <a:r>
              <a:rPr lang="en-US" sz="2400">
                <a:solidFill>
                  <a:srgbClr val="000099"/>
                </a:solidFill>
                <a:latin typeface="Calibri" panose="020F0502020204030204" pitchFamily="34" charset="0"/>
              </a:rPr>
              <a:t>The light is a primary object which helps to see this beautiful world. However, we are not so lucky enough to see all the beautiful tiny creation of the nature due to our limitation of eye resolution (~0.35mm). </a:t>
            </a:r>
            <a:endParaRPr lang="en-US" sz="2400">
              <a:solidFill>
                <a:srgbClr val="000099"/>
              </a:solidFill>
              <a:latin typeface="Calibri" panose="020F0502020204030204" pitchFamily="34" charset="0"/>
            </a:endParaRPr>
          </a:p>
        </p:txBody>
      </p:sp>
      <p:sp>
        <p:nvSpPr>
          <p:cNvPr id="11270" name="Rectangle 8"/>
          <p:cNvSpPr>
            <a:spLocks noChangeArrowheads="1"/>
          </p:cNvSpPr>
          <p:nvPr/>
        </p:nvSpPr>
        <p:spPr bwMode="auto">
          <a:xfrm>
            <a:off x="228600" y="3276600"/>
            <a:ext cx="8915400" cy="1200150"/>
          </a:xfrm>
          <a:prstGeom prst="rect">
            <a:avLst/>
          </a:prstGeom>
          <a:noFill/>
          <a:ln w="9525" algn="ctr">
            <a:noFill/>
            <a:miter lim="800000"/>
          </a:ln>
        </p:spPr>
        <p:txBody>
          <a:bodyPr lIns="91433" tIns="45716" rIns="91433" bIns="45716">
            <a:spAutoFit/>
          </a:bodyPr>
          <a:lstStyle/>
          <a:p>
            <a:pPr defTabSz="838200"/>
            <a:r>
              <a:rPr lang="en-US" sz="2400">
                <a:solidFill>
                  <a:srgbClr val="993300"/>
                </a:solidFill>
                <a:latin typeface="Calibri" panose="020F0502020204030204" pitchFamily="34" charset="0"/>
              </a:rPr>
              <a:t>In modern science there are various microscope techniques to increase the size of tiny particles to see and understand the beautiful world. </a:t>
            </a:r>
            <a:endParaRPr lang="en-US" sz="2400">
              <a:solidFill>
                <a:srgbClr val="993300"/>
              </a:solidFill>
              <a:latin typeface="Calibri" panose="020F0502020204030204" pitchFamily="34" charset="0"/>
            </a:endParaRPr>
          </a:p>
        </p:txBody>
      </p:sp>
      <p:sp>
        <p:nvSpPr>
          <p:cNvPr id="11271" name="Rectangle 9"/>
          <p:cNvSpPr>
            <a:spLocks noChangeArrowheads="1"/>
          </p:cNvSpPr>
          <p:nvPr/>
        </p:nvSpPr>
        <p:spPr bwMode="auto">
          <a:xfrm>
            <a:off x="1203325" y="6381750"/>
            <a:ext cx="7635875" cy="400050"/>
          </a:xfrm>
          <a:prstGeom prst="rect">
            <a:avLst/>
          </a:prstGeom>
          <a:noFill/>
          <a:ln w="9525" algn="ctr">
            <a:noFill/>
            <a:miter lim="800000"/>
          </a:ln>
        </p:spPr>
        <p:txBody>
          <a:bodyPr wrap="none" lIns="91433" tIns="45716" rIns="91433" bIns="45716">
            <a:spAutoFit/>
          </a:bodyPr>
          <a:lstStyle/>
          <a:p>
            <a:pPr defTabSz="838200"/>
            <a:r>
              <a:rPr lang="en-US" sz="2000">
                <a:solidFill>
                  <a:srgbClr val="FF0000"/>
                </a:solidFill>
                <a:latin typeface="Calibri" panose="020F0502020204030204" pitchFamily="34" charset="0"/>
              </a:rPr>
              <a:t>But again question, How small you can see by the optical microscope?? </a:t>
            </a:r>
            <a:endParaRPr lang="en-US" sz="2000">
              <a:solidFill>
                <a:srgbClr val="FF0000"/>
              </a:solidFill>
              <a:latin typeface="Calibri" panose="020F0502020204030204" pitchFamily="34" charset="0"/>
            </a:endParaRPr>
          </a:p>
        </p:txBody>
      </p:sp>
      <p:sp>
        <p:nvSpPr>
          <p:cNvPr id="11272" name="Rectangle 10"/>
          <p:cNvSpPr>
            <a:spLocks noChangeArrowheads="1"/>
          </p:cNvSpPr>
          <p:nvPr/>
        </p:nvSpPr>
        <p:spPr bwMode="auto">
          <a:xfrm>
            <a:off x="217488" y="4368800"/>
            <a:ext cx="8774112" cy="2032000"/>
          </a:xfrm>
          <a:prstGeom prst="rect">
            <a:avLst/>
          </a:prstGeom>
          <a:noFill/>
          <a:ln w="9525" algn="ctr">
            <a:noFill/>
            <a:miter lim="800000"/>
          </a:ln>
        </p:spPr>
        <p:txBody>
          <a:bodyPr>
            <a:spAutoFit/>
          </a:bodyPr>
          <a:lstStyle/>
          <a:p>
            <a:pPr defTabSz="838200"/>
            <a:r>
              <a:rPr lang="en-US" b="1">
                <a:latin typeface="Calibri" panose="020F0502020204030204" pitchFamily="34" charset="0"/>
              </a:rPr>
              <a:t>RESOLUTION</a:t>
            </a:r>
            <a:r>
              <a:rPr lang="en-US">
                <a:latin typeface="Calibri" panose="020F0502020204030204" pitchFamily="34" charset="0"/>
              </a:rPr>
              <a:t>: ability to distinguish closely spaced points as separate points.</a:t>
            </a:r>
            <a:endParaRPr lang="en-US">
              <a:latin typeface="Calibri" panose="020F0502020204030204" pitchFamily="34" charset="0"/>
            </a:endParaRPr>
          </a:p>
          <a:p>
            <a:pPr defTabSz="838200"/>
            <a:r>
              <a:rPr lang="en-US" b="1">
                <a:latin typeface="Calibri" panose="020F0502020204030204" pitchFamily="34" charset="0"/>
              </a:rPr>
              <a:t>RESOLUTION LIMIT</a:t>
            </a:r>
            <a:r>
              <a:rPr lang="en-US">
                <a:latin typeface="Calibri" panose="020F0502020204030204" pitchFamily="34" charset="0"/>
              </a:rPr>
              <a:t>: smallest separation of points which can be recognized as distinct.</a:t>
            </a:r>
            <a:endParaRPr lang="en-US">
              <a:latin typeface="Calibri" panose="020F0502020204030204" pitchFamily="34" charset="0"/>
            </a:endParaRPr>
          </a:p>
          <a:p>
            <a:pPr defTabSz="838200"/>
            <a:r>
              <a:rPr lang="en-US" b="1">
                <a:latin typeface="Calibri" panose="020F0502020204030204" pitchFamily="34" charset="0"/>
              </a:rPr>
              <a:t>RESOLVING POWER</a:t>
            </a:r>
            <a:r>
              <a:rPr lang="en-US">
                <a:latin typeface="Calibri" panose="020F0502020204030204" pitchFamily="34" charset="0"/>
              </a:rPr>
              <a:t>: resolution achieved by a particular instrument under optimum viewing conditions.</a:t>
            </a:r>
            <a:endParaRPr lang="en-US">
              <a:latin typeface="Calibri" panose="020F0502020204030204" pitchFamily="34" charset="0"/>
            </a:endParaRPr>
          </a:p>
          <a:p>
            <a:pPr defTabSz="838200"/>
            <a:r>
              <a:rPr lang="en-US">
                <a:latin typeface="Calibri" panose="020F0502020204030204" pitchFamily="34" charset="0"/>
              </a:rPr>
              <a:t>                                                         resolving power of the eye</a:t>
            </a:r>
            <a:endParaRPr lang="en-US">
              <a:latin typeface="Calibri" panose="020F0502020204030204" pitchFamily="34" charset="0"/>
            </a:endParaRPr>
          </a:p>
          <a:p>
            <a:pPr defTabSz="838200"/>
            <a:r>
              <a:rPr lang="en-US">
                <a:latin typeface="Calibri" panose="020F0502020204030204" pitchFamily="34" charset="0"/>
              </a:rPr>
              <a:t> Maximum magnification= -----------------------------------</a:t>
            </a:r>
            <a:endParaRPr lang="en-US">
              <a:latin typeface="Calibri" panose="020F0502020204030204" pitchFamily="34" charset="0"/>
            </a:endParaRPr>
          </a:p>
          <a:p>
            <a:pPr defTabSz="838200"/>
            <a:r>
              <a:rPr lang="en-US">
                <a:latin typeface="Calibri" panose="020F0502020204030204" pitchFamily="34" charset="0"/>
              </a:rPr>
              <a:t>                                                         resolving power of the microscope </a:t>
            </a:r>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e Placeholder 1"/>
          <p:cNvSpPr>
            <a:spLocks noGrp="1"/>
          </p:cNvSpPr>
          <p:nvPr>
            <p:ph type="dt" sz="quarter" idx="10"/>
          </p:nvPr>
        </p:nvSpPr>
        <p:spPr/>
        <p:txBody>
          <a:bodyPr/>
          <a:lstStyle/>
          <a:p>
            <a:pPr defTabSz="838200">
              <a:defRPr/>
            </a:pPr>
            <a:fld id="{A30DC200-4F17-4986-815D-A15C388138C0}" type="datetime2">
              <a:rPr lang="en-US"/>
            </a:fld>
            <a:endParaRPr lang="en-US"/>
          </a:p>
        </p:txBody>
      </p:sp>
      <p:sp>
        <p:nvSpPr>
          <p:cNvPr id="66563" name="Slide Number Placeholder 3"/>
          <p:cNvSpPr>
            <a:spLocks noGrp="1"/>
          </p:cNvSpPr>
          <p:nvPr>
            <p:ph type="sldNum" sz="quarter" idx="12"/>
          </p:nvPr>
        </p:nvSpPr>
        <p:spPr/>
        <p:txBody>
          <a:bodyPr/>
          <a:lstStyle/>
          <a:p>
            <a:pPr defTabSz="838200">
              <a:defRPr/>
            </a:pPr>
            <a:fld id="{38E74FD7-B742-4604-A7C0-BF8516F40141}" type="slidenum">
              <a:rPr lang="en-US"/>
            </a:fld>
            <a:endParaRPr lang="en-US"/>
          </a:p>
        </p:txBody>
      </p:sp>
      <p:sp>
        <p:nvSpPr>
          <p:cNvPr id="38916"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38917" name="Picture 13"/>
          <p:cNvPicPr>
            <a:picLocks noChangeAspect="1" noChangeArrowheads="1"/>
          </p:cNvPicPr>
          <p:nvPr/>
        </p:nvPicPr>
        <p:blipFill>
          <a:blip r:embed="rId1"/>
          <a:srcRect/>
          <a:stretch>
            <a:fillRect/>
          </a:stretch>
        </p:blipFill>
        <p:spPr bwMode="auto">
          <a:xfrm>
            <a:off x="298450" y="469900"/>
            <a:ext cx="2801938" cy="3028950"/>
          </a:xfrm>
          <a:prstGeom prst="rect">
            <a:avLst/>
          </a:prstGeom>
          <a:noFill/>
          <a:ln w="9525">
            <a:noFill/>
            <a:miter lim="800000"/>
            <a:headEnd/>
            <a:tailEnd/>
          </a:ln>
        </p:spPr>
      </p:pic>
      <p:sp>
        <p:nvSpPr>
          <p:cNvPr id="38918" name="Rectangle 14"/>
          <p:cNvSpPr>
            <a:spLocks noChangeArrowheads="1"/>
          </p:cNvSpPr>
          <p:nvPr/>
        </p:nvSpPr>
        <p:spPr bwMode="auto">
          <a:xfrm>
            <a:off x="76200" y="3732213"/>
            <a:ext cx="4572000" cy="369887"/>
          </a:xfrm>
          <a:prstGeom prst="rect">
            <a:avLst/>
          </a:prstGeom>
          <a:noFill/>
          <a:ln w="9525" algn="ctr">
            <a:noFill/>
            <a:miter lim="800000"/>
          </a:ln>
        </p:spPr>
        <p:txBody>
          <a:bodyPr lIns="91433" tIns="45716" rIns="91433" bIns="45716">
            <a:spAutoFit/>
          </a:bodyPr>
          <a:lstStyle/>
          <a:p>
            <a:pPr defTabSz="838200"/>
            <a:r>
              <a:rPr lang="en-US" b="1">
                <a:latin typeface="Calibri" panose="020F0502020204030204" pitchFamily="34" charset="0"/>
              </a:rPr>
              <a:t>Electron Diffraction SrTiO</a:t>
            </a:r>
            <a:r>
              <a:rPr lang="en-US" b="1" baseline="-25000">
                <a:latin typeface="Calibri" panose="020F0502020204030204" pitchFamily="34" charset="0"/>
              </a:rPr>
              <a:t>3</a:t>
            </a:r>
            <a:endParaRPr lang="en-US" b="1">
              <a:latin typeface="Calibri" panose="020F0502020204030204" pitchFamily="34" charset="0"/>
            </a:endParaRPr>
          </a:p>
        </p:txBody>
      </p:sp>
      <p:pic>
        <p:nvPicPr>
          <p:cNvPr id="38919" name="Picture 16" descr="6"/>
          <p:cNvPicPr>
            <a:picLocks noChangeAspect="1" noChangeArrowheads="1"/>
          </p:cNvPicPr>
          <p:nvPr/>
        </p:nvPicPr>
        <p:blipFill>
          <a:blip r:embed="rId2"/>
          <a:srcRect b="8438"/>
          <a:stretch>
            <a:fillRect/>
          </a:stretch>
        </p:blipFill>
        <p:spPr bwMode="auto">
          <a:xfrm>
            <a:off x="2984501" y="504536"/>
            <a:ext cx="5529262" cy="5479159"/>
          </a:xfrm>
          <a:prstGeom prst="rect">
            <a:avLst/>
          </a:prstGeom>
          <a:noFill/>
          <a:ln w="9525">
            <a:noFill/>
            <a:miter lim="800000"/>
            <a:headEnd/>
            <a:tailEnd/>
          </a:ln>
        </p:spPr>
      </p:pic>
      <p:sp>
        <p:nvSpPr>
          <p:cNvPr id="38920" name="Rectangle 17"/>
          <p:cNvSpPr>
            <a:spLocks noChangeArrowheads="1"/>
          </p:cNvSpPr>
          <p:nvPr/>
        </p:nvSpPr>
        <p:spPr bwMode="auto">
          <a:xfrm>
            <a:off x="3941763" y="3581400"/>
            <a:ext cx="4572000" cy="369888"/>
          </a:xfrm>
          <a:prstGeom prst="rect">
            <a:avLst/>
          </a:prstGeom>
          <a:noFill/>
          <a:ln w="9525" algn="ctr">
            <a:noFill/>
            <a:miter lim="800000"/>
          </a:ln>
        </p:spPr>
        <p:txBody>
          <a:bodyPr lIns="91433" tIns="45716" rIns="91433" bIns="45716">
            <a:spAutoFit/>
          </a:bodyPr>
          <a:lstStyle/>
          <a:p>
            <a:pPr defTabSz="838200"/>
            <a:r>
              <a:rPr lang="en-US" b="1">
                <a:latin typeface="Calibri" panose="020F0502020204030204" pitchFamily="34" charset="0"/>
              </a:rPr>
              <a:t>Electron Diffraction Au@Ag Core Shell</a:t>
            </a:r>
            <a:endParaRPr lang="en-US" b="1">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Date Placeholder 1"/>
          <p:cNvSpPr>
            <a:spLocks noGrp="1"/>
          </p:cNvSpPr>
          <p:nvPr>
            <p:ph type="dt" sz="quarter" idx="10"/>
          </p:nvPr>
        </p:nvSpPr>
        <p:spPr/>
        <p:txBody>
          <a:bodyPr/>
          <a:lstStyle/>
          <a:p>
            <a:pPr defTabSz="838200">
              <a:defRPr/>
            </a:pPr>
            <a:fld id="{ACFAF48F-D205-4C8E-A209-79FC7934B441}" type="datetime2">
              <a:rPr lang="en-US"/>
            </a:fld>
            <a:endParaRPr lang="en-US"/>
          </a:p>
        </p:txBody>
      </p:sp>
      <p:sp>
        <p:nvSpPr>
          <p:cNvPr id="67587" name="Slide Number Placeholder 3"/>
          <p:cNvSpPr>
            <a:spLocks noGrp="1"/>
          </p:cNvSpPr>
          <p:nvPr>
            <p:ph type="sldNum" sz="quarter" idx="12"/>
          </p:nvPr>
        </p:nvSpPr>
        <p:spPr/>
        <p:txBody>
          <a:bodyPr/>
          <a:lstStyle/>
          <a:p>
            <a:pPr defTabSz="838200">
              <a:defRPr/>
            </a:pPr>
            <a:fld id="{FDAB7BF0-D8F8-4268-8A5B-705D8F8DD613}" type="slidenum">
              <a:rPr lang="en-US"/>
            </a:fld>
            <a:endParaRPr lang="en-US"/>
          </a:p>
        </p:txBody>
      </p:sp>
      <p:sp>
        <p:nvSpPr>
          <p:cNvPr id="39940"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39941" name="Picture 9"/>
          <p:cNvPicPr>
            <a:picLocks noChangeAspect="1" noChangeArrowheads="1"/>
          </p:cNvPicPr>
          <p:nvPr/>
        </p:nvPicPr>
        <p:blipFill>
          <a:blip r:embed="rId1"/>
          <a:srcRect/>
          <a:stretch>
            <a:fillRect/>
          </a:stretch>
        </p:blipFill>
        <p:spPr bwMode="auto">
          <a:xfrm>
            <a:off x="1909763" y="317500"/>
            <a:ext cx="5934075" cy="5616575"/>
          </a:xfrm>
          <a:prstGeom prst="rect">
            <a:avLst/>
          </a:prstGeom>
          <a:noFill/>
          <a:ln w="9525">
            <a:noFill/>
            <a:miter lim="800000"/>
            <a:headEnd/>
            <a:tailEnd/>
          </a:ln>
        </p:spPr>
      </p:pic>
      <p:sp>
        <p:nvSpPr>
          <p:cNvPr id="39942" name="Text Box 10"/>
          <p:cNvSpPr txBox="1">
            <a:spLocks noChangeArrowheads="1"/>
          </p:cNvSpPr>
          <p:nvPr/>
        </p:nvSpPr>
        <p:spPr bwMode="auto">
          <a:xfrm>
            <a:off x="1909763" y="5857875"/>
            <a:ext cx="5899150" cy="369888"/>
          </a:xfrm>
          <a:prstGeom prst="rect">
            <a:avLst/>
          </a:prstGeom>
          <a:noFill/>
          <a:ln w="9525" algn="ctr">
            <a:noFill/>
            <a:miter lim="800000"/>
          </a:ln>
        </p:spPr>
        <p:txBody>
          <a:bodyPr wrap="none" lIns="91433" tIns="45716" rIns="91433" bIns="45716">
            <a:spAutoFit/>
          </a:bodyPr>
          <a:lstStyle/>
          <a:p>
            <a:pPr defTabSz="838200"/>
            <a:r>
              <a:rPr lang="en-US">
                <a:latin typeface="Calibri" panose="020F0502020204030204" pitchFamily="34" charset="0"/>
              </a:rPr>
              <a:t>Tem Diffraction and XRD Pattern for the polycrystalline MoO</a:t>
            </a:r>
            <a:r>
              <a:rPr lang="en-US" baseline="-25000">
                <a:latin typeface="Calibri" panose="020F0502020204030204" pitchFamily="34" charset="0"/>
              </a:rPr>
              <a:t>2</a:t>
            </a:r>
            <a:endParaRPr lang="en-US" baseline="-2500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1"/>
          <a:srcRect/>
          <a:stretch>
            <a:fillRect/>
          </a:stretch>
        </p:blipFill>
        <p:spPr bwMode="auto">
          <a:xfrm>
            <a:off x="1219200" y="685800"/>
            <a:ext cx="6736532" cy="2252662"/>
          </a:xfrm>
          <a:prstGeom prst="rect">
            <a:avLst/>
          </a:prstGeom>
          <a:noFill/>
          <a:ln w="9525">
            <a:noFill/>
            <a:miter lim="800000"/>
            <a:headEnd/>
            <a:tailEnd/>
          </a:ln>
          <a:effectLst/>
        </p:spPr>
      </p:pic>
      <p:pic>
        <p:nvPicPr>
          <p:cNvPr id="153603" name="Picture 3"/>
          <p:cNvPicPr>
            <a:picLocks noChangeAspect="1" noChangeArrowheads="1"/>
          </p:cNvPicPr>
          <p:nvPr/>
        </p:nvPicPr>
        <p:blipFill>
          <a:blip r:embed="rId2"/>
          <a:srcRect/>
          <a:stretch>
            <a:fillRect/>
          </a:stretch>
        </p:blipFill>
        <p:spPr bwMode="auto">
          <a:xfrm>
            <a:off x="2209800" y="3657600"/>
            <a:ext cx="6096000" cy="3203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1"/>
          <a:srcRect/>
          <a:stretch>
            <a:fillRect/>
          </a:stretch>
        </p:blipFill>
        <p:spPr bwMode="auto">
          <a:xfrm>
            <a:off x="1524000" y="999310"/>
            <a:ext cx="7010399" cy="55882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1"/>
          <p:cNvSpPr>
            <a:spLocks noGrp="1"/>
          </p:cNvSpPr>
          <p:nvPr>
            <p:ph type="dt" sz="quarter" idx="10"/>
          </p:nvPr>
        </p:nvSpPr>
        <p:spPr/>
        <p:txBody>
          <a:bodyPr/>
          <a:lstStyle/>
          <a:p>
            <a:pPr defTabSz="838200">
              <a:defRPr/>
            </a:pPr>
            <a:fld id="{A574E6A4-3396-42F7-A428-12A97E4ACAD2}" type="datetime2">
              <a:rPr lang="en-US"/>
            </a:fld>
            <a:endParaRPr lang="en-US"/>
          </a:p>
        </p:txBody>
      </p:sp>
      <p:sp>
        <p:nvSpPr>
          <p:cNvPr id="68611" name="Slide Number Placeholder 3"/>
          <p:cNvSpPr>
            <a:spLocks noGrp="1"/>
          </p:cNvSpPr>
          <p:nvPr>
            <p:ph type="sldNum" sz="quarter" idx="12"/>
          </p:nvPr>
        </p:nvSpPr>
        <p:spPr/>
        <p:txBody>
          <a:bodyPr/>
          <a:lstStyle/>
          <a:p>
            <a:pPr defTabSz="838200">
              <a:defRPr/>
            </a:pPr>
            <a:fld id="{ED77BCA1-6620-4B53-9ACF-8AB553DC4E22}" type="slidenum">
              <a:rPr lang="en-US"/>
            </a:fld>
            <a:endParaRPr lang="en-US"/>
          </a:p>
        </p:txBody>
      </p:sp>
      <p:sp>
        <p:nvSpPr>
          <p:cNvPr id="40964"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40965" name="Rectangle 7"/>
          <p:cNvSpPr>
            <a:spLocks noChangeArrowheads="1"/>
          </p:cNvSpPr>
          <p:nvPr/>
        </p:nvSpPr>
        <p:spPr bwMode="auto">
          <a:xfrm>
            <a:off x="2820988" y="317500"/>
            <a:ext cx="3732212" cy="369888"/>
          </a:xfrm>
          <a:prstGeom prst="rect">
            <a:avLst/>
          </a:prstGeom>
          <a:noFill/>
          <a:ln w="9525" algn="ctr">
            <a:noFill/>
            <a:miter lim="800000"/>
          </a:ln>
        </p:spPr>
        <p:txBody>
          <a:bodyPr wrap="none" lIns="91433" tIns="45716" rIns="91433" bIns="45716">
            <a:spAutoFit/>
          </a:bodyPr>
          <a:lstStyle/>
          <a:p>
            <a:pPr defTabSz="838200"/>
            <a:r>
              <a:rPr lang="en-US" b="1">
                <a:latin typeface="Calibri" panose="020F0502020204030204" pitchFamily="34" charset="0"/>
              </a:rPr>
              <a:t>X-ray Energy Dispersive Spectroscopy</a:t>
            </a:r>
            <a:endParaRPr lang="en-US" b="1">
              <a:latin typeface="Calibri" panose="020F0502020204030204" pitchFamily="34" charset="0"/>
            </a:endParaRPr>
          </a:p>
        </p:txBody>
      </p:sp>
      <p:pic>
        <p:nvPicPr>
          <p:cNvPr id="40966" name="Picture 8"/>
          <p:cNvPicPr>
            <a:picLocks noChangeAspect="1" noChangeArrowheads="1"/>
          </p:cNvPicPr>
          <p:nvPr/>
        </p:nvPicPr>
        <p:blipFill>
          <a:blip r:embed="rId1"/>
          <a:srcRect/>
          <a:stretch>
            <a:fillRect/>
          </a:stretch>
        </p:blipFill>
        <p:spPr bwMode="auto">
          <a:xfrm rot="5400000">
            <a:off x="2205037" y="138113"/>
            <a:ext cx="5084763" cy="665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1"/>
          <p:cNvSpPr>
            <a:spLocks noGrp="1"/>
          </p:cNvSpPr>
          <p:nvPr>
            <p:ph type="dt" sz="quarter" idx="10"/>
          </p:nvPr>
        </p:nvSpPr>
        <p:spPr/>
        <p:txBody>
          <a:bodyPr/>
          <a:lstStyle/>
          <a:p>
            <a:pPr defTabSz="838200">
              <a:defRPr/>
            </a:pPr>
            <a:fld id="{E3FCD043-45AE-4606-948D-3650531EB630}" type="datetime2">
              <a:rPr lang="en-US"/>
            </a:fld>
            <a:endParaRPr lang="en-US"/>
          </a:p>
        </p:txBody>
      </p:sp>
      <p:sp>
        <p:nvSpPr>
          <p:cNvPr id="69635" name="Slide Number Placeholder 3"/>
          <p:cNvSpPr>
            <a:spLocks noGrp="1"/>
          </p:cNvSpPr>
          <p:nvPr>
            <p:ph type="sldNum" sz="quarter" idx="12"/>
          </p:nvPr>
        </p:nvSpPr>
        <p:spPr/>
        <p:txBody>
          <a:bodyPr/>
          <a:lstStyle/>
          <a:p>
            <a:pPr defTabSz="838200">
              <a:defRPr/>
            </a:pPr>
            <a:fld id="{6EC39885-31C1-4921-A315-99E6E39B9407}" type="slidenum">
              <a:rPr lang="en-US"/>
            </a:fld>
            <a:endParaRPr lang="en-US"/>
          </a:p>
        </p:txBody>
      </p:sp>
      <p:sp>
        <p:nvSpPr>
          <p:cNvPr id="41988"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41989" name="Picture 8"/>
          <p:cNvPicPr>
            <a:picLocks noChangeAspect="1" noChangeArrowheads="1"/>
          </p:cNvPicPr>
          <p:nvPr/>
        </p:nvPicPr>
        <p:blipFill>
          <a:blip r:embed="rId1"/>
          <a:srcRect/>
          <a:stretch>
            <a:fillRect/>
          </a:stretch>
        </p:blipFill>
        <p:spPr bwMode="auto">
          <a:xfrm>
            <a:off x="0" y="317500"/>
            <a:ext cx="3309938" cy="2689225"/>
          </a:xfrm>
          <a:prstGeom prst="rect">
            <a:avLst/>
          </a:prstGeom>
          <a:noFill/>
          <a:ln w="9525" algn="ctr">
            <a:noFill/>
            <a:miter lim="800000"/>
            <a:headEnd/>
            <a:tailEnd/>
          </a:ln>
        </p:spPr>
      </p:pic>
      <p:sp>
        <p:nvSpPr>
          <p:cNvPr id="41990" name="Text Box 10"/>
          <p:cNvSpPr txBox="1">
            <a:spLocks noChangeArrowheads="1"/>
          </p:cNvSpPr>
          <p:nvPr/>
        </p:nvSpPr>
        <p:spPr bwMode="auto">
          <a:xfrm>
            <a:off x="369888" y="3352800"/>
            <a:ext cx="1828800" cy="369888"/>
          </a:xfrm>
          <a:prstGeom prst="rect">
            <a:avLst/>
          </a:prstGeom>
          <a:noFill/>
          <a:ln w="9525" algn="ctr">
            <a:noFill/>
            <a:miter lim="800000"/>
          </a:ln>
        </p:spPr>
        <p:txBody>
          <a:bodyPr wrap="none" lIns="91433" tIns="45716" rIns="91433" bIns="45716">
            <a:spAutoFit/>
          </a:bodyPr>
          <a:lstStyle/>
          <a:p>
            <a:pPr defTabSz="838200"/>
            <a:r>
              <a:rPr lang="en-US">
                <a:latin typeface="Calibri" panose="020F0502020204030204" pitchFamily="34" charset="0"/>
              </a:rPr>
              <a:t>Bright Field STEM</a:t>
            </a:r>
            <a:endParaRPr lang="en-US">
              <a:latin typeface="Calibri" panose="020F0502020204030204" pitchFamily="34" charset="0"/>
            </a:endParaRPr>
          </a:p>
        </p:txBody>
      </p:sp>
      <p:sp>
        <p:nvSpPr>
          <p:cNvPr id="41991" name="Text Box 11"/>
          <p:cNvSpPr txBox="1">
            <a:spLocks noChangeArrowheads="1"/>
          </p:cNvSpPr>
          <p:nvPr/>
        </p:nvSpPr>
        <p:spPr bwMode="auto">
          <a:xfrm>
            <a:off x="6743700" y="3429000"/>
            <a:ext cx="1703388" cy="369888"/>
          </a:xfrm>
          <a:prstGeom prst="rect">
            <a:avLst/>
          </a:prstGeom>
          <a:noFill/>
          <a:ln w="9525" algn="ctr">
            <a:noFill/>
            <a:miter lim="800000"/>
          </a:ln>
        </p:spPr>
        <p:txBody>
          <a:bodyPr wrap="none" lIns="91433" tIns="45716" rIns="91433" bIns="45716">
            <a:spAutoFit/>
          </a:bodyPr>
          <a:lstStyle/>
          <a:p>
            <a:pPr defTabSz="838200"/>
            <a:r>
              <a:rPr lang="en-US">
                <a:latin typeface="Calibri" panose="020F0502020204030204" pitchFamily="34" charset="0"/>
              </a:rPr>
              <a:t>Dark Field STEM</a:t>
            </a:r>
            <a:endParaRPr lang="en-US">
              <a:latin typeface="Calibri" panose="020F0502020204030204" pitchFamily="34" charset="0"/>
            </a:endParaRPr>
          </a:p>
        </p:txBody>
      </p:sp>
      <p:pic>
        <p:nvPicPr>
          <p:cNvPr id="41992" name="Picture 12"/>
          <p:cNvPicPr>
            <a:picLocks noChangeAspect="1" noChangeArrowheads="1"/>
          </p:cNvPicPr>
          <p:nvPr/>
        </p:nvPicPr>
        <p:blipFill>
          <a:blip r:embed="rId2"/>
          <a:srcRect/>
          <a:stretch>
            <a:fillRect/>
          </a:stretch>
        </p:blipFill>
        <p:spPr bwMode="auto">
          <a:xfrm>
            <a:off x="3241675" y="2009775"/>
            <a:ext cx="2882900" cy="4848225"/>
          </a:xfrm>
          <a:prstGeom prst="rect">
            <a:avLst/>
          </a:prstGeom>
          <a:noFill/>
          <a:ln w="9525">
            <a:noFill/>
            <a:miter lim="800000"/>
            <a:headEnd/>
            <a:tailEnd/>
          </a:ln>
        </p:spPr>
      </p:pic>
      <p:pic>
        <p:nvPicPr>
          <p:cNvPr id="41993" name="Picture 13"/>
          <p:cNvPicPr>
            <a:picLocks noChangeAspect="1" noChangeArrowheads="1"/>
          </p:cNvPicPr>
          <p:nvPr/>
        </p:nvPicPr>
        <p:blipFill>
          <a:blip r:embed="rId3"/>
          <a:srcRect/>
          <a:stretch>
            <a:fillRect/>
          </a:stretch>
        </p:blipFill>
        <p:spPr bwMode="auto">
          <a:xfrm>
            <a:off x="5711825" y="469900"/>
            <a:ext cx="3432175" cy="28194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Date Placeholder 1"/>
          <p:cNvSpPr>
            <a:spLocks noGrp="1"/>
          </p:cNvSpPr>
          <p:nvPr>
            <p:ph type="dt" sz="quarter" idx="10"/>
          </p:nvPr>
        </p:nvSpPr>
        <p:spPr/>
        <p:txBody>
          <a:bodyPr/>
          <a:lstStyle/>
          <a:p>
            <a:pPr defTabSz="838200">
              <a:defRPr/>
            </a:pPr>
            <a:fld id="{9B5BA3D2-6C17-424A-9B04-7FF8A06E69CC}" type="datetime2">
              <a:rPr lang="en-US"/>
            </a:fld>
            <a:endParaRPr lang="en-US"/>
          </a:p>
        </p:txBody>
      </p:sp>
      <p:sp>
        <p:nvSpPr>
          <p:cNvPr id="70659" name="Slide Number Placeholder 3"/>
          <p:cNvSpPr>
            <a:spLocks noGrp="1"/>
          </p:cNvSpPr>
          <p:nvPr>
            <p:ph type="sldNum" sz="quarter" idx="12"/>
          </p:nvPr>
        </p:nvSpPr>
        <p:spPr/>
        <p:txBody>
          <a:bodyPr/>
          <a:lstStyle/>
          <a:p>
            <a:pPr defTabSz="838200">
              <a:defRPr/>
            </a:pPr>
            <a:fld id="{FEC8C9AB-8E7F-4581-A09F-83E0B2CF9E3A}" type="slidenum">
              <a:rPr lang="en-US"/>
            </a:fld>
            <a:endParaRPr lang="en-US"/>
          </a:p>
        </p:txBody>
      </p:sp>
      <p:sp>
        <p:nvSpPr>
          <p:cNvPr id="799753" name="Rectangle 9"/>
          <p:cNvSpPr>
            <a:spLocks noChangeArrowheads="1"/>
          </p:cNvSpPr>
          <p:nvPr/>
        </p:nvSpPr>
        <p:spPr bwMode="auto">
          <a:xfrm>
            <a:off x="703263" y="838200"/>
            <a:ext cx="7173912" cy="1143000"/>
          </a:xfrm>
          <a:prstGeom prst="rect">
            <a:avLst/>
          </a:prstGeom>
          <a:noFill/>
          <a:ln w="9525">
            <a:noFill/>
            <a:miter lim="800000"/>
          </a:ln>
          <a:effectLst>
            <a:outerShdw dist="12700" dir="8100000" algn="ctr" rotWithShape="0">
              <a:srgbClr val="FFFFFF">
                <a:alpha val="75000"/>
              </a:srgbClr>
            </a:outerShdw>
          </a:effectLst>
        </p:spPr>
        <p:txBody>
          <a:bodyPr lIns="91433" tIns="45716" rIns="91433" bIns="45716" anchor="ctr"/>
          <a:lstStyle/>
          <a:p>
            <a:pPr algn="ctr" defTabSz="838200" fontAlgn="auto">
              <a:spcBef>
                <a:spcPts val="0"/>
              </a:spcBef>
              <a:spcAft>
                <a:spcPts val="0"/>
              </a:spcAft>
              <a:defRPr/>
            </a:pPr>
            <a:r>
              <a:rPr lang="en-US" sz="4000" dirty="0">
                <a:solidFill>
                  <a:srgbClr val="0000FF"/>
                </a:solidFill>
                <a:latin typeface="+mn-lt"/>
                <a:cs typeface="+mn-cs"/>
              </a:rPr>
              <a:t>Future</a:t>
            </a:r>
            <a:endParaRPr lang="en-US" sz="4000" dirty="0">
              <a:solidFill>
                <a:srgbClr val="0000FF"/>
              </a:solidFill>
              <a:latin typeface="+mn-lt"/>
              <a:cs typeface="+mn-cs"/>
            </a:endParaRPr>
          </a:p>
        </p:txBody>
      </p:sp>
      <p:sp>
        <p:nvSpPr>
          <p:cNvPr id="799754" name="Rectangle 10"/>
          <p:cNvSpPr>
            <a:spLocks noChangeArrowheads="1"/>
          </p:cNvSpPr>
          <p:nvPr/>
        </p:nvSpPr>
        <p:spPr bwMode="auto">
          <a:xfrm>
            <a:off x="649288" y="1987550"/>
            <a:ext cx="7961312" cy="4114800"/>
          </a:xfrm>
          <a:prstGeom prst="rect">
            <a:avLst/>
          </a:prstGeom>
          <a:noFill/>
          <a:ln w="9525">
            <a:noFill/>
            <a:miter lim="800000"/>
          </a:ln>
          <a:effectLst>
            <a:outerShdw dist="12700" dir="8100000" algn="ctr" rotWithShape="0">
              <a:srgbClr val="FFFFFF">
                <a:alpha val="75000"/>
              </a:srgbClr>
            </a:outerShdw>
          </a:effectLst>
        </p:spPr>
        <p:txBody>
          <a:bodyPr lIns="91433" tIns="45716" rIns="91433" bIns="45716"/>
          <a:lstStyle/>
          <a:p>
            <a:pPr marL="314325" indent="-314325" defTabSz="838200" fontAlgn="auto">
              <a:lnSpc>
                <a:spcPct val="90000"/>
              </a:lnSpc>
              <a:spcBef>
                <a:spcPct val="20000"/>
              </a:spcBef>
              <a:spcAft>
                <a:spcPts val="0"/>
              </a:spcAft>
              <a:buFontTx/>
              <a:buChar char="•"/>
              <a:defRPr/>
            </a:pPr>
            <a:r>
              <a:rPr lang="en-US" sz="2500" b="1" dirty="0">
                <a:solidFill>
                  <a:srgbClr val="00B050"/>
                </a:solidFill>
                <a:latin typeface="+mn-lt"/>
                <a:cs typeface="+mn-cs"/>
              </a:rPr>
              <a:t>We still have a long way to go before we’ve exhausted the limits of electron wavelength resolution limit.</a:t>
            </a:r>
            <a:endParaRPr lang="en-US" sz="2500" b="1" dirty="0">
              <a:solidFill>
                <a:srgbClr val="00B050"/>
              </a:solidFill>
              <a:latin typeface="+mn-lt"/>
              <a:cs typeface="+mn-cs"/>
            </a:endParaRPr>
          </a:p>
          <a:p>
            <a:pPr marL="314325" indent="-314325" defTabSz="838200" fontAlgn="auto">
              <a:lnSpc>
                <a:spcPct val="90000"/>
              </a:lnSpc>
              <a:spcBef>
                <a:spcPct val="20000"/>
              </a:spcBef>
              <a:spcAft>
                <a:spcPts val="0"/>
              </a:spcAft>
              <a:buFontTx/>
              <a:buChar char="•"/>
              <a:defRPr/>
            </a:pPr>
            <a:r>
              <a:rPr lang="en-US" sz="2500" b="1" dirty="0">
                <a:solidFill>
                  <a:srgbClr val="00B050"/>
                </a:solidFill>
                <a:latin typeface="+mn-lt"/>
                <a:cs typeface="+mn-cs"/>
              </a:rPr>
              <a:t>The wave length of a high energy electron is on the order of  .001nm or 1.0pm, our current best resolution with an TEM is only approximately .1nm.</a:t>
            </a:r>
            <a:endParaRPr lang="en-US" sz="2500" b="1" dirty="0">
              <a:solidFill>
                <a:srgbClr val="00B050"/>
              </a:solidFill>
              <a:latin typeface="+mn-lt"/>
              <a:cs typeface="+mn-cs"/>
            </a:endParaRPr>
          </a:p>
          <a:p>
            <a:pPr marL="314325" indent="-314325" defTabSz="838200" fontAlgn="auto">
              <a:lnSpc>
                <a:spcPct val="90000"/>
              </a:lnSpc>
              <a:spcBef>
                <a:spcPct val="20000"/>
              </a:spcBef>
              <a:spcAft>
                <a:spcPts val="0"/>
              </a:spcAft>
              <a:buFontTx/>
              <a:buChar char="•"/>
              <a:defRPr/>
            </a:pPr>
            <a:r>
              <a:rPr lang="en-US" sz="2500" b="1" dirty="0">
                <a:solidFill>
                  <a:srgbClr val="00B050"/>
                </a:solidFill>
                <a:latin typeface="+mn-lt"/>
                <a:cs typeface="+mn-cs"/>
              </a:rPr>
              <a:t>Limiting factors include, </a:t>
            </a:r>
            <a:r>
              <a:rPr lang="en-US" sz="2500" b="1" dirty="0" err="1">
                <a:solidFill>
                  <a:srgbClr val="00B050"/>
                </a:solidFill>
                <a:latin typeface="+mn-lt"/>
                <a:cs typeface="+mn-cs"/>
              </a:rPr>
              <a:t>aberations</a:t>
            </a:r>
            <a:r>
              <a:rPr lang="en-US" sz="2500" b="1" dirty="0">
                <a:solidFill>
                  <a:srgbClr val="00B050"/>
                </a:solidFill>
                <a:latin typeface="+mn-lt"/>
                <a:cs typeface="+mn-cs"/>
              </a:rPr>
              <a:t>, contrast, etc. </a:t>
            </a:r>
            <a:endParaRPr lang="en-US" sz="2500" b="1" dirty="0">
              <a:solidFill>
                <a:srgbClr val="00B050"/>
              </a:solidFill>
              <a:latin typeface="+mn-lt"/>
              <a:cs typeface="+mn-cs"/>
            </a:endParaRPr>
          </a:p>
          <a:p>
            <a:pPr marL="314325" indent="-314325" defTabSz="838200" fontAlgn="auto">
              <a:lnSpc>
                <a:spcPct val="90000"/>
              </a:lnSpc>
              <a:spcBef>
                <a:spcPct val="20000"/>
              </a:spcBef>
              <a:spcAft>
                <a:spcPts val="0"/>
              </a:spcAft>
              <a:buFontTx/>
              <a:buChar char="•"/>
              <a:defRPr/>
            </a:pPr>
            <a:endParaRPr lang="en-US" sz="2500" b="1" dirty="0">
              <a:solidFill>
                <a:srgbClr val="00B050"/>
              </a:solidFill>
              <a:latin typeface="+mn-lt"/>
              <a:cs typeface="+mn-cs"/>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Date Placeholder 1"/>
          <p:cNvSpPr>
            <a:spLocks noGrp="1"/>
          </p:cNvSpPr>
          <p:nvPr>
            <p:ph type="dt" sz="quarter" idx="10"/>
          </p:nvPr>
        </p:nvSpPr>
        <p:spPr/>
        <p:txBody>
          <a:bodyPr/>
          <a:lstStyle/>
          <a:p>
            <a:pPr defTabSz="838200">
              <a:defRPr/>
            </a:pPr>
            <a:fld id="{1F34FC15-015E-49C9-A080-3E3482308870}" type="datetime2">
              <a:rPr lang="en-US"/>
            </a:fld>
            <a:endParaRPr lang="en-US"/>
          </a:p>
        </p:txBody>
      </p:sp>
      <p:sp>
        <p:nvSpPr>
          <p:cNvPr id="71683" name="Slide Number Placeholder 3"/>
          <p:cNvSpPr>
            <a:spLocks noGrp="1"/>
          </p:cNvSpPr>
          <p:nvPr>
            <p:ph type="sldNum" sz="quarter" idx="12"/>
          </p:nvPr>
        </p:nvSpPr>
        <p:spPr/>
        <p:txBody>
          <a:bodyPr/>
          <a:lstStyle/>
          <a:p>
            <a:pPr defTabSz="838200">
              <a:defRPr/>
            </a:pPr>
            <a:fld id="{3BBE33C4-C827-4460-B189-84848D973682}" type="slidenum">
              <a:rPr lang="en-US"/>
            </a:fld>
            <a:endParaRPr lang="en-US"/>
          </a:p>
        </p:txBody>
      </p:sp>
      <p:sp>
        <p:nvSpPr>
          <p:cNvPr id="44036"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44037" name="Rectangle 8"/>
          <p:cNvSpPr>
            <a:spLocks noChangeArrowheads="1"/>
          </p:cNvSpPr>
          <p:nvPr/>
        </p:nvSpPr>
        <p:spPr bwMode="auto">
          <a:xfrm>
            <a:off x="222250" y="-152400"/>
            <a:ext cx="8845550" cy="6678613"/>
          </a:xfrm>
          <a:prstGeom prst="rect">
            <a:avLst/>
          </a:prstGeom>
          <a:noFill/>
          <a:ln w="9525" algn="ctr">
            <a:noFill/>
            <a:miter lim="800000"/>
          </a:ln>
        </p:spPr>
        <p:txBody>
          <a:bodyPr lIns="0" tIns="45716" rIns="0" bIns="45716" anchor="ctr">
            <a:spAutoFit/>
          </a:bodyPr>
          <a:lstStyle/>
          <a:p>
            <a:pPr algn="ctr"/>
            <a:r>
              <a:rPr lang="en-US" sz="3600" b="1">
                <a:solidFill>
                  <a:srgbClr val="0000FF"/>
                </a:solidFill>
                <a:latin typeface="Calibri" panose="020F0502020204030204" pitchFamily="34" charset="0"/>
              </a:rPr>
              <a:t>Limitations</a:t>
            </a:r>
            <a:endParaRPr lang="en-US" sz="3600" b="1">
              <a:solidFill>
                <a:srgbClr val="0000FF"/>
              </a:solidFill>
              <a:latin typeface="Calibri" panose="020F0502020204030204" pitchFamily="34" charset="0"/>
            </a:endParaRPr>
          </a:p>
          <a:p>
            <a:r>
              <a:rPr lang="en-US" sz="2800">
                <a:latin typeface="Calibri" panose="020F0502020204030204" pitchFamily="34" charset="0"/>
              </a:rPr>
              <a:t>There are a number of drawbacks to the TEM technique.</a:t>
            </a:r>
            <a:endParaRPr lang="en-US" sz="2800">
              <a:latin typeface="Calibri" panose="020F0502020204030204" pitchFamily="34" charset="0"/>
            </a:endParaRPr>
          </a:p>
          <a:p>
            <a:r>
              <a:rPr lang="en-US" sz="2800">
                <a:latin typeface="Calibri" panose="020F0502020204030204" pitchFamily="34" charset="0"/>
              </a:rPr>
              <a:t> </a:t>
            </a:r>
            <a:endParaRPr lang="en-US" sz="2800">
              <a:latin typeface="Calibri" panose="020F0502020204030204" pitchFamily="34" charset="0"/>
            </a:endParaRPr>
          </a:p>
          <a:p>
            <a:pPr algn="just"/>
            <a:r>
              <a:rPr lang="en-US" sz="2800">
                <a:latin typeface="Calibri" panose="020F0502020204030204" pitchFamily="34" charset="0"/>
              </a:rPr>
              <a:t>Many materials require extensive sample preparation to produce a sample thin enough to be electron transparent, which makes TEM analysis a relatively time consuming process with a low throughput of samples. </a:t>
            </a:r>
            <a:endParaRPr lang="en-US" sz="2800">
              <a:latin typeface="Calibri" panose="020F0502020204030204" pitchFamily="34" charset="0"/>
            </a:endParaRPr>
          </a:p>
          <a:p>
            <a:pPr algn="just"/>
            <a:endParaRPr lang="en-US" sz="2800">
              <a:latin typeface="Calibri" panose="020F0502020204030204" pitchFamily="34" charset="0"/>
            </a:endParaRPr>
          </a:p>
          <a:p>
            <a:r>
              <a:rPr lang="en-US" sz="2800">
                <a:latin typeface="Calibri" panose="020F0502020204030204" pitchFamily="34" charset="0"/>
              </a:rPr>
              <a:t>The structure of the sample may also be changed during the preparation process. Also the field of view is relatively small, raising the possibility that the region analysed may not be characteristic of the whole sample. </a:t>
            </a:r>
            <a:endParaRPr lang="en-US" sz="2800">
              <a:latin typeface="Calibri" panose="020F0502020204030204" pitchFamily="34" charset="0"/>
            </a:endParaRPr>
          </a:p>
          <a:p>
            <a:endParaRPr lang="en-US" sz="2800">
              <a:latin typeface="Calibri" panose="020F0502020204030204" pitchFamily="34" charset="0"/>
            </a:endParaRPr>
          </a:p>
          <a:p>
            <a:r>
              <a:rPr lang="en-US" sz="2800">
                <a:latin typeface="Calibri" panose="020F0502020204030204" pitchFamily="34" charset="0"/>
              </a:rPr>
              <a:t>The sample may be damaged by the electron beam, particularly in the case of biological materials.</a:t>
            </a:r>
            <a:endParaRPr lang="en-US" sz="280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1"/>
          <p:cNvSpPr>
            <a:spLocks noGrp="1"/>
          </p:cNvSpPr>
          <p:nvPr>
            <p:ph type="dt" sz="quarter" idx="10"/>
          </p:nvPr>
        </p:nvSpPr>
        <p:spPr/>
        <p:txBody>
          <a:bodyPr/>
          <a:lstStyle/>
          <a:p>
            <a:pPr defTabSz="838200">
              <a:defRPr/>
            </a:pPr>
            <a:fld id="{08B6F51F-C03C-47F7-9C79-1446FE6A162B}" type="datetime2">
              <a:rPr lang="en-US"/>
            </a:fld>
            <a:endParaRPr lang="en-US"/>
          </a:p>
        </p:txBody>
      </p:sp>
      <p:sp>
        <p:nvSpPr>
          <p:cNvPr id="72707" name="Slide Number Placeholder 3"/>
          <p:cNvSpPr>
            <a:spLocks noGrp="1"/>
          </p:cNvSpPr>
          <p:nvPr>
            <p:ph type="sldNum" sz="quarter" idx="12"/>
          </p:nvPr>
        </p:nvSpPr>
        <p:spPr/>
        <p:txBody>
          <a:bodyPr/>
          <a:lstStyle/>
          <a:p>
            <a:pPr defTabSz="838200">
              <a:defRPr/>
            </a:pPr>
            <a:fld id="{5219F538-0132-4351-BC8C-85DFE4B7A412}" type="slidenum">
              <a:rPr lang="en-US"/>
            </a:fld>
            <a:endParaRPr lang="en-US"/>
          </a:p>
        </p:txBody>
      </p:sp>
      <p:sp>
        <p:nvSpPr>
          <p:cNvPr id="45060"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45061" name="Picture 8"/>
          <p:cNvPicPr>
            <a:picLocks noChangeAspect="1" noChangeArrowheads="1"/>
          </p:cNvPicPr>
          <p:nvPr/>
        </p:nvPicPr>
        <p:blipFill>
          <a:blip r:embed="rId1"/>
          <a:srcRect/>
          <a:stretch>
            <a:fillRect/>
          </a:stretch>
        </p:blipFill>
        <p:spPr bwMode="auto">
          <a:xfrm>
            <a:off x="928688" y="3732213"/>
            <a:ext cx="2522537" cy="2041525"/>
          </a:xfrm>
          <a:prstGeom prst="rect">
            <a:avLst/>
          </a:prstGeom>
          <a:noFill/>
          <a:ln w="9525" algn="ctr">
            <a:noFill/>
            <a:miter lim="800000"/>
            <a:headEnd/>
            <a:tailEnd/>
          </a:ln>
        </p:spPr>
      </p:pic>
      <p:pic>
        <p:nvPicPr>
          <p:cNvPr id="45062" name="Picture 9"/>
          <p:cNvPicPr>
            <a:picLocks noChangeAspect="1" noChangeArrowheads="1"/>
          </p:cNvPicPr>
          <p:nvPr/>
        </p:nvPicPr>
        <p:blipFill>
          <a:blip r:embed="rId2"/>
          <a:srcRect/>
          <a:stretch>
            <a:fillRect/>
          </a:stretch>
        </p:blipFill>
        <p:spPr bwMode="auto">
          <a:xfrm>
            <a:off x="4922838" y="3770313"/>
            <a:ext cx="2451100" cy="1982787"/>
          </a:xfrm>
          <a:prstGeom prst="rect">
            <a:avLst/>
          </a:prstGeom>
          <a:noFill/>
          <a:ln w="9525" algn="ctr">
            <a:noFill/>
            <a:miter lim="800000"/>
            <a:headEnd/>
            <a:tailEnd/>
          </a:ln>
        </p:spPr>
      </p:pic>
      <p:sp>
        <p:nvSpPr>
          <p:cNvPr id="45063" name="Rectangle 10"/>
          <p:cNvSpPr>
            <a:spLocks noChangeArrowheads="1"/>
          </p:cNvSpPr>
          <p:nvPr/>
        </p:nvSpPr>
        <p:spPr bwMode="auto">
          <a:xfrm>
            <a:off x="0" y="5857875"/>
            <a:ext cx="4641850" cy="369888"/>
          </a:xfrm>
          <a:prstGeom prst="rect">
            <a:avLst/>
          </a:prstGeom>
          <a:noFill/>
          <a:ln w="9525" algn="ctr">
            <a:noFill/>
            <a:miter lim="800000"/>
          </a:ln>
        </p:spPr>
        <p:txBody>
          <a:bodyPr lIns="91433" tIns="45716" rIns="91433" bIns="45716">
            <a:spAutoFit/>
          </a:bodyPr>
          <a:lstStyle/>
          <a:p>
            <a:pPr defTabSz="838200"/>
            <a:r>
              <a:rPr lang="en-US" b="1">
                <a:latin typeface="Calibri" panose="020F0502020204030204" pitchFamily="34" charset="0"/>
              </a:rPr>
              <a:t>Copper grid covered with carbon film</a:t>
            </a:r>
            <a:endParaRPr lang="en-US" b="1">
              <a:latin typeface="Calibri" panose="020F0502020204030204" pitchFamily="34" charset="0"/>
            </a:endParaRPr>
          </a:p>
        </p:txBody>
      </p:sp>
      <p:sp>
        <p:nvSpPr>
          <p:cNvPr id="45064" name="Text Box 11"/>
          <p:cNvSpPr txBox="1">
            <a:spLocks noChangeArrowheads="1"/>
          </p:cNvSpPr>
          <p:nvPr/>
        </p:nvSpPr>
        <p:spPr bwMode="auto">
          <a:xfrm>
            <a:off x="323850" y="271463"/>
            <a:ext cx="8251825" cy="584200"/>
          </a:xfrm>
          <a:prstGeom prst="rect">
            <a:avLst/>
          </a:prstGeom>
          <a:noFill/>
          <a:ln w="9525" algn="ctr">
            <a:noFill/>
            <a:miter lim="800000"/>
          </a:ln>
        </p:spPr>
        <p:txBody>
          <a:bodyPr wrap="none" lIns="91433" tIns="45716" rIns="91433" bIns="45716">
            <a:spAutoFit/>
          </a:bodyPr>
          <a:lstStyle/>
          <a:p>
            <a:pPr defTabSz="838200"/>
            <a:r>
              <a:rPr lang="en-US" sz="3200">
                <a:solidFill>
                  <a:srgbClr val="0000FF"/>
                </a:solidFill>
                <a:latin typeface="Calibri" panose="020F0502020204030204" pitchFamily="34" charset="0"/>
              </a:rPr>
              <a:t>If your sample is Powder, You are lucky enough…</a:t>
            </a:r>
            <a:endParaRPr lang="en-US" sz="3200">
              <a:solidFill>
                <a:srgbClr val="0000FF"/>
              </a:solidFill>
              <a:latin typeface="Calibri" panose="020F0502020204030204" pitchFamily="34" charset="0"/>
            </a:endParaRPr>
          </a:p>
        </p:txBody>
      </p:sp>
      <p:sp>
        <p:nvSpPr>
          <p:cNvPr id="45065" name="Rectangle 12"/>
          <p:cNvSpPr>
            <a:spLocks noChangeArrowheads="1"/>
          </p:cNvSpPr>
          <p:nvPr/>
        </p:nvSpPr>
        <p:spPr bwMode="auto">
          <a:xfrm>
            <a:off x="4922838" y="5934075"/>
            <a:ext cx="2662237" cy="369888"/>
          </a:xfrm>
          <a:prstGeom prst="rect">
            <a:avLst/>
          </a:prstGeom>
          <a:noFill/>
          <a:ln w="9525" algn="ctr">
            <a:noFill/>
            <a:miter lim="800000"/>
          </a:ln>
        </p:spPr>
        <p:txBody>
          <a:bodyPr lIns="91433" tIns="45716" rIns="91433" bIns="45716">
            <a:spAutoFit/>
          </a:bodyPr>
          <a:lstStyle/>
          <a:p>
            <a:pPr defTabSz="838200"/>
            <a:r>
              <a:rPr lang="en-US" b="1">
                <a:latin typeface="Calibri" panose="020F0502020204030204" pitchFamily="34" charset="0"/>
              </a:rPr>
              <a:t>       Copper grid</a:t>
            </a:r>
            <a:endParaRPr lang="en-US" b="1">
              <a:latin typeface="Calibri" panose="020F0502020204030204" pitchFamily="34" charset="0"/>
            </a:endParaRPr>
          </a:p>
        </p:txBody>
      </p:sp>
      <p:pic>
        <p:nvPicPr>
          <p:cNvPr id="45066" name="Picture 13"/>
          <p:cNvPicPr>
            <a:picLocks noChangeAspect="1" noChangeArrowheads="1"/>
          </p:cNvPicPr>
          <p:nvPr/>
        </p:nvPicPr>
        <p:blipFill>
          <a:blip r:embed="rId3"/>
          <a:srcRect/>
          <a:stretch>
            <a:fillRect/>
          </a:stretch>
        </p:blipFill>
        <p:spPr bwMode="auto">
          <a:xfrm>
            <a:off x="508000" y="849313"/>
            <a:ext cx="2085975" cy="2276475"/>
          </a:xfrm>
          <a:prstGeom prst="rect">
            <a:avLst/>
          </a:prstGeom>
          <a:noFill/>
          <a:ln w="9525" algn="ctr">
            <a:noFill/>
            <a:miter lim="800000"/>
            <a:headEnd/>
            <a:tailEnd/>
          </a:ln>
        </p:spPr>
      </p:pic>
      <p:pic>
        <p:nvPicPr>
          <p:cNvPr id="45067" name="Picture 15"/>
          <p:cNvPicPr>
            <a:picLocks noChangeAspect="1" noChangeArrowheads="1"/>
          </p:cNvPicPr>
          <p:nvPr/>
        </p:nvPicPr>
        <p:blipFill>
          <a:blip r:embed="rId4"/>
          <a:srcRect/>
          <a:stretch>
            <a:fillRect/>
          </a:stretch>
        </p:blipFill>
        <p:spPr bwMode="auto">
          <a:xfrm>
            <a:off x="5062538" y="992188"/>
            <a:ext cx="2032000" cy="1979612"/>
          </a:xfrm>
          <a:prstGeom prst="rect">
            <a:avLst/>
          </a:prstGeom>
          <a:noFill/>
          <a:ln w="9525" algn="ctr">
            <a:noFill/>
            <a:miter lim="800000"/>
            <a:headEnd/>
            <a:tailEnd/>
          </a:ln>
        </p:spPr>
      </p:pic>
      <p:sp>
        <p:nvSpPr>
          <p:cNvPr id="45068" name="Rectangle 16"/>
          <p:cNvSpPr>
            <a:spLocks noChangeArrowheads="1"/>
          </p:cNvSpPr>
          <p:nvPr/>
        </p:nvSpPr>
        <p:spPr bwMode="auto">
          <a:xfrm>
            <a:off x="0" y="3049588"/>
            <a:ext cx="5430838" cy="369887"/>
          </a:xfrm>
          <a:prstGeom prst="rect">
            <a:avLst/>
          </a:prstGeom>
          <a:noFill/>
          <a:ln w="9525" algn="ctr">
            <a:noFill/>
            <a:miter lim="800000"/>
          </a:ln>
        </p:spPr>
        <p:txBody>
          <a:bodyPr wrap="none" lIns="91433" tIns="45716" rIns="91433" bIns="45716" anchor="ctr">
            <a:spAutoFit/>
          </a:bodyPr>
          <a:lstStyle/>
          <a:p>
            <a:r>
              <a:rPr lang="en-US" dirty="0">
                <a:latin typeface="Calibri" panose="020F0502020204030204" pitchFamily="34" charset="0"/>
              </a:rPr>
              <a:t>Copper grids, 400 mesh, 3.05mm O.D. hole size: ~42um </a:t>
            </a:r>
            <a:endParaRPr lang="en-US" dirty="0">
              <a:latin typeface="Calibri" panose="020F0502020204030204" pitchFamily="34" charset="0"/>
            </a:endParaRPr>
          </a:p>
        </p:txBody>
      </p:sp>
      <p:sp>
        <p:nvSpPr>
          <p:cNvPr id="45069" name="Rectangle 17"/>
          <p:cNvSpPr>
            <a:spLocks noChangeArrowheads="1"/>
          </p:cNvSpPr>
          <p:nvPr/>
        </p:nvSpPr>
        <p:spPr bwMode="auto">
          <a:xfrm>
            <a:off x="2362200" y="2670175"/>
            <a:ext cx="6911975" cy="369888"/>
          </a:xfrm>
          <a:prstGeom prst="rect">
            <a:avLst/>
          </a:prstGeom>
          <a:noFill/>
          <a:ln w="9525" algn="ctr">
            <a:noFill/>
            <a:miter lim="800000"/>
          </a:ln>
        </p:spPr>
        <p:txBody>
          <a:bodyPr wrap="none" lIns="91433" tIns="45716" rIns="91433" bIns="45716" anchor="ctr">
            <a:spAutoFit/>
          </a:bodyPr>
          <a:lstStyle/>
          <a:p>
            <a:r>
              <a:rPr lang="en-US">
                <a:latin typeface="Calibri" panose="020F0502020204030204" pitchFamily="34" charset="0"/>
              </a:rPr>
              <a:t>Copper grids, 1.5mm center single hole, 3.05mm O. D. Hole size: ~1mm </a:t>
            </a:r>
            <a:endParaRPr lang="en-US">
              <a:latin typeface="Calibri" panose="020F0502020204030204" pitchFamily="34" charset="0"/>
            </a:endParaRPr>
          </a:p>
        </p:txBody>
      </p:sp>
      <p:sp>
        <p:nvSpPr>
          <p:cNvPr id="45070" name="Text Box 18"/>
          <p:cNvSpPr txBox="1">
            <a:spLocks noChangeArrowheads="1"/>
          </p:cNvSpPr>
          <p:nvPr/>
        </p:nvSpPr>
        <p:spPr bwMode="auto">
          <a:xfrm>
            <a:off x="3871913" y="6237288"/>
            <a:ext cx="1427162" cy="369887"/>
          </a:xfrm>
          <a:prstGeom prst="rect">
            <a:avLst/>
          </a:prstGeom>
          <a:noFill/>
          <a:ln w="9525" algn="ctr">
            <a:noFill/>
            <a:miter lim="800000"/>
          </a:ln>
        </p:spPr>
        <p:txBody>
          <a:bodyPr wrap="none" lIns="91433" tIns="45716" rIns="91433" bIns="45716">
            <a:spAutoFit/>
          </a:bodyPr>
          <a:lstStyle/>
          <a:p>
            <a:pPr defTabSz="838200"/>
            <a:r>
              <a:rPr lang="en-US">
                <a:latin typeface="Calibri" panose="020F0502020204030204" pitchFamily="34" charset="0"/>
              </a:rPr>
              <a:t>Cu, Al, Mo, Ti</a:t>
            </a:r>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Date Placeholder 1"/>
          <p:cNvSpPr>
            <a:spLocks noGrp="1"/>
          </p:cNvSpPr>
          <p:nvPr>
            <p:ph type="dt" sz="quarter" idx="10"/>
          </p:nvPr>
        </p:nvSpPr>
        <p:spPr/>
        <p:txBody>
          <a:bodyPr/>
          <a:lstStyle/>
          <a:p>
            <a:pPr defTabSz="838200">
              <a:defRPr/>
            </a:pPr>
            <a:fld id="{89200EE0-B8D4-4A52-AEE5-6857A747F8C3}" type="datetime2">
              <a:rPr lang="en-US"/>
            </a:fld>
            <a:endParaRPr lang="en-US"/>
          </a:p>
        </p:txBody>
      </p:sp>
      <p:sp>
        <p:nvSpPr>
          <p:cNvPr id="73731" name="Slide Number Placeholder 3"/>
          <p:cNvSpPr>
            <a:spLocks noGrp="1"/>
          </p:cNvSpPr>
          <p:nvPr>
            <p:ph type="sldNum" sz="quarter" idx="12"/>
          </p:nvPr>
        </p:nvSpPr>
        <p:spPr/>
        <p:txBody>
          <a:bodyPr/>
          <a:lstStyle/>
          <a:p>
            <a:pPr defTabSz="838200">
              <a:defRPr/>
            </a:pPr>
            <a:fld id="{5565BA03-FD36-41DC-8A4D-F100F04DE7D9}" type="slidenum">
              <a:rPr lang="en-US"/>
            </a:fld>
            <a:endParaRPr lang="en-US"/>
          </a:p>
        </p:txBody>
      </p:sp>
      <p:sp>
        <p:nvSpPr>
          <p:cNvPr id="46084"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46085" name="Picture 17" descr="DSCN0672"/>
          <p:cNvPicPr>
            <a:picLocks noChangeAspect="1" noChangeArrowheads="1"/>
          </p:cNvPicPr>
          <p:nvPr/>
        </p:nvPicPr>
        <p:blipFill>
          <a:blip r:embed="rId1"/>
          <a:srcRect t="24510" b="33089"/>
          <a:stretch>
            <a:fillRect/>
          </a:stretch>
        </p:blipFill>
        <p:spPr bwMode="auto">
          <a:xfrm>
            <a:off x="-22860000" y="-838200"/>
            <a:ext cx="28500959" cy="9818914"/>
          </a:xfrm>
          <a:prstGeom prst="rect">
            <a:avLst/>
          </a:prstGeom>
          <a:noFill/>
          <a:ln w="9525">
            <a:noFill/>
            <a:miter lim="800000"/>
            <a:headEnd/>
            <a:tailEnd/>
          </a:ln>
        </p:spPr>
      </p:pic>
      <p:sp>
        <p:nvSpPr>
          <p:cNvPr id="46086" name="Text Box 18"/>
          <p:cNvSpPr txBox="1">
            <a:spLocks noChangeArrowheads="1"/>
          </p:cNvSpPr>
          <p:nvPr/>
        </p:nvSpPr>
        <p:spPr bwMode="auto">
          <a:xfrm>
            <a:off x="3171825" y="4719638"/>
            <a:ext cx="3257550" cy="584200"/>
          </a:xfrm>
          <a:prstGeom prst="rect">
            <a:avLst/>
          </a:prstGeom>
          <a:noFill/>
          <a:ln w="9525" algn="ctr">
            <a:noFill/>
            <a:miter lim="800000"/>
          </a:ln>
        </p:spPr>
        <p:txBody>
          <a:bodyPr wrap="none">
            <a:spAutoFit/>
          </a:bodyPr>
          <a:lstStyle/>
          <a:p>
            <a:pPr defTabSz="838200"/>
            <a:r>
              <a:rPr lang="en-US" sz="3200">
                <a:latin typeface="Calibri" panose="020F0502020204030204" pitchFamily="34" charset="0"/>
              </a:rPr>
              <a:t>Tilt Sample Holder</a:t>
            </a:r>
            <a:endParaRPr lang="en-US" sz="3200">
              <a:latin typeface="Calibri" panose="020F0502020204030204" pitchFamily="34" charset="0"/>
            </a:endParaRPr>
          </a:p>
        </p:txBody>
      </p:sp>
      <p:sp>
        <p:nvSpPr>
          <p:cNvPr id="2" name="Oval 1"/>
          <p:cNvSpPr/>
          <p:nvPr/>
        </p:nvSpPr>
        <p:spPr>
          <a:xfrm>
            <a:off x="3657600" y="2971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p:cNvSpPr/>
          <p:nvPr/>
        </p:nvSpPr>
        <p:spPr>
          <a:xfrm>
            <a:off x="4343400" y="3200400"/>
            <a:ext cx="1524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1"/>
          <p:cNvSpPr>
            <a:spLocks noGrp="1"/>
          </p:cNvSpPr>
          <p:nvPr>
            <p:ph type="dt" sz="quarter" idx="10"/>
          </p:nvPr>
        </p:nvSpPr>
        <p:spPr/>
        <p:txBody>
          <a:bodyPr/>
          <a:lstStyle/>
          <a:p>
            <a:pPr defTabSz="838200">
              <a:defRPr/>
            </a:pPr>
            <a:fld id="{A37C65B6-AC38-49B8-BB8F-4F6E9CAC8780}" type="datetime2">
              <a:rPr lang="en-US"/>
            </a:fld>
            <a:endParaRPr lang="en-US" dirty="0"/>
          </a:p>
        </p:txBody>
      </p:sp>
      <p:sp>
        <p:nvSpPr>
          <p:cNvPr id="41987" name="Slide Number Placeholder 3"/>
          <p:cNvSpPr>
            <a:spLocks noGrp="1"/>
          </p:cNvSpPr>
          <p:nvPr>
            <p:ph type="sldNum" sz="quarter" idx="12"/>
          </p:nvPr>
        </p:nvSpPr>
        <p:spPr/>
        <p:txBody>
          <a:bodyPr/>
          <a:lstStyle/>
          <a:p>
            <a:pPr defTabSz="838200">
              <a:defRPr/>
            </a:pPr>
            <a:fld id="{7B5D8B49-C2F6-4D39-85CA-0BDAD741BABC}" type="slidenum">
              <a:rPr lang="en-US"/>
            </a:fld>
            <a:endParaRPr lang="en-US"/>
          </a:p>
        </p:txBody>
      </p:sp>
      <p:sp>
        <p:nvSpPr>
          <p:cNvPr id="12292" name="Rectangle 12"/>
          <p:cNvSpPr>
            <a:spLocks noChangeArrowheads="1"/>
          </p:cNvSpPr>
          <p:nvPr/>
        </p:nvSpPr>
        <p:spPr bwMode="auto">
          <a:xfrm>
            <a:off x="0" y="620713"/>
            <a:ext cx="8616950" cy="1200150"/>
          </a:xfrm>
          <a:prstGeom prst="rect">
            <a:avLst/>
          </a:prstGeom>
          <a:noFill/>
          <a:ln w="9525" algn="ctr">
            <a:noFill/>
            <a:miter lim="800000"/>
          </a:ln>
        </p:spPr>
        <p:txBody>
          <a:bodyPr lIns="91433" tIns="45716" rIns="91433" bIns="45716">
            <a:spAutoFit/>
          </a:bodyPr>
          <a:lstStyle/>
          <a:p>
            <a:pPr defTabSz="838200"/>
            <a:r>
              <a:rPr lang="en-US">
                <a:solidFill>
                  <a:srgbClr val="FF0000"/>
                </a:solidFill>
                <a:latin typeface="Calibri" panose="020F0502020204030204" pitchFamily="34" charset="0"/>
              </a:rPr>
              <a:t>The fundamental nature of light poses limits on the detail that can be resolved. Abbe (1893) showed that the smallest resolvable distance is about 1/2 the wavelength of light used. Thus, 1/2 the wavelength of the radiation used is the ultimate resolving power of any instrument.</a:t>
            </a:r>
            <a:endParaRPr lang="en-US">
              <a:solidFill>
                <a:srgbClr val="FF0000"/>
              </a:solidFill>
              <a:latin typeface="Calibri" panose="020F0502020204030204" pitchFamily="34" charset="0"/>
            </a:endParaRPr>
          </a:p>
        </p:txBody>
      </p:sp>
      <p:sp>
        <p:nvSpPr>
          <p:cNvPr id="12293" name="Text Box 13"/>
          <p:cNvSpPr txBox="1">
            <a:spLocks noChangeArrowheads="1"/>
          </p:cNvSpPr>
          <p:nvPr/>
        </p:nvSpPr>
        <p:spPr bwMode="auto">
          <a:xfrm>
            <a:off x="0" y="317500"/>
            <a:ext cx="4483100" cy="457200"/>
          </a:xfrm>
          <a:prstGeom prst="rect">
            <a:avLst/>
          </a:prstGeom>
          <a:noFill/>
          <a:ln w="9525">
            <a:noFill/>
            <a:miter lim="800000"/>
          </a:ln>
        </p:spPr>
        <p:txBody>
          <a:bodyPr lIns="91433" tIns="45716" rIns="91433" bIns="45716">
            <a:spAutoFit/>
          </a:bodyPr>
          <a:lstStyle/>
          <a:p>
            <a:pPr eaLnBrk="0" hangingPunct="0"/>
            <a:r>
              <a:rPr lang="en-US" sz="2400" b="1">
                <a:solidFill>
                  <a:srgbClr val="0000FF"/>
                </a:solidFill>
                <a:latin typeface="Calibri" panose="020F0502020204030204" pitchFamily="34" charset="0"/>
              </a:rPr>
              <a:t>Ernst Abbe: 1840 - 1905</a:t>
            </a:r>
            <a:endParaRPr lang="en-US" sz="2400" b="1">
              <a:solidFill>
                <a:srgbClr val="0000FF"/>
              </a:solidFill>
              <a:latin typeface="Calibri" panose="020F0502020204030204" pitchFamily="34" charset="0"/>
            </a:endParaRPr>
          </a:p>
        </p:txBody>
      </p:sp>
      <p:sp>
        <p:nvSpPr>
          <p:cNvPr id="12294" name="Rectangle 14"/>
          <p:cNvSpPr>
            <a:spLocks noChangeArrowheads="1"/>
          </p:cNvSpPr>
          <p:nvPr/>
        </p:nvSpPr>
        <p:spPr bwMode="auto">
          <a:xfrm>
            <a:off x="0" y="2670175"/>
            <a:ext cx="6324600" cy="1938984"/>
          </a:xfrm>
          <a:prstGeom prst="rect">
            <a:avLst/>
          </a:prstGeom>
          <a:noFill/>
          <a:ln w="9525" algn="ctr">
            <a:noFill/>
            <a:miter lim="800000"/>
          </a:ln>
        </p:spPr>
        <p:txBody>
          <a:bodyPr wrap="square" lIns="91433" tIns="45716" rIns="91433" bIns="45716">
            <a:spAutoFit/>
          </a:bodyPr>
          <a:lstStyle/>
          <a:p>
            <a:pPr defTabSz="838200"/>
            <a:r>
              <a:rPr lang="en-US" sz="2000" dirty="0">
                <a:latin typeface="Calibri" panose="020F0502020204030204" pitchFamily="34" charset="0"/>
              </a:rPr>
              <a:t>The Rayleigh criterion defines the resolution (R) of light microscope as:</a:t>
            </a:r>
            <a:endParaRPr lang="en-US" sz="2000" dirty="0">
              <a:latin typeface="Calibri" panose="020F0502020204030204" pitchFamily="34" charset="0"/>
            </a:endParaRPr>
          </a:p>
          <a:p>
            <a:pPr defTabSz="838200"/>
            <a:r>
              <a:rPr lang="en-US" sz="2000" dirty="0">
                <a:latin typeface="Calibri" panose="020F0502020204030204" pitchFamily="34" charset="0"/>
              </a:rPr>
              <a:t>                           R=d/2=0.61λ/</a:t>
            </a:r>
            <a:r>
              <a:rPr lang="en-US" sz="2000" dirty="0" err="1">
                <a:latin typeface="Calibri" panose="020F0502020204030204" pitchFamily="34" charset="0"/>
              </a:rPr>
              <a:t>nsin</a:t>
            </a:r>
            <a:r>
              <a:rPr lang="el-GR" sz="2000" dirty="0">
                <a:latin typeface="Calibri" panose="020F0502020204030204" pitchFamily="34" charset="0"/>
              </a:rPr>
              <a:t>θ</a:t>
            </a:r>
            <a:endParaRPr lang="en-US" sz="2000" dirty="0">
              <a:latin typeface="Calibri" panose="020F0502020204030204" pitchFamily="34" charset="0"/>
            </a:endParaRPr>
          </a:p>
          <a:p>
            <a:pPr defTabSz="838200"/>
            <a:r>
              <a:rPr lang="en-US" sz="2000" dirty="0">
                <a:latin typeface="Calibri" panose="020F0502020204030204" pitchFamily="34" charset="0"/>
              </a:rPr>
              <a:t>where λ is the wavelength of the radiation, </a:t>
            </a:r>
            <a:endParaRPr lang="en-US" sz="2000" dirty="0">
              <a:latin typeface="Calibri" panose="020F0502020204030204" pitchFamily="34" charset="0"/>
            </a:endParaRPr>
          </a:p>
          <a:p>
            <a:pPr defTabSz="838200"/>
            <a:r>
              <a:rPr lang="en-US" sz="2000" dirty="0">
                <a:latin typeface="Calibri" panose="020F0502020204030204" pitchFamily="34" charset="0"/>
              </a:rPr>
              <a:t>          </a:t>
            </a:r>
            <a:r>
              <a:rPr lang="en-US" sz="2000" i="1" dirty="0">
                <a:latin typeface="Calibri" panose="020F0502020204030204" pitchFamily="34" charset="0"/>
              </a:rPr>
              <a:t>n </a:t>
            </a:r>
            <a:r>
              <a:rPr lang="en-US" sz="2000" dirty="0">
                <a:latin typeface="Calibri" panose="020F0502020204030204" pitchFamily="34" charset="0"/>
              </a:rPr>
              <a:t>is the refractive index of the view medium and,</a:t>
            </a:r>
            <a:endParaRPr lang="en-US" sz="2000" dirty="0">
              <a:latin typeface="Calibri" panose="020F0502020204030204" pitchFamily="34" charset="0"/>
            </a:endParaRPr>
          </a:p>
          <a:p>
            <a:pPr defTabSz="838200"/>
            <a:r>
              <a:rPr lang="en-US" sz="2000" dirty="0">
                <a:latin typeface="Calibri" panose="020F0502020204030204" pitchFamily="34" charset="0"/>
              </a:rPr>
              <a:t>   </a:t>
            </a:r>
            <a:r>
              <a:rPr lang="el-GR" sz="2000" dirty="0" smtClean="0">
                <a:latin typeface="Calibri" panose="020F0502020204030204" pitchFamily="34" charset="0"/>
              </a:rPr>
              <a:t>θ</a:t>
            </a:r>
            <a:r>
              <a:rPr lang="en-US" sz="2000" i="1" dirty="0" smtClean="0">
                <a:latin typeface="Calibri" panose="020F0502020204030204" pitchFamily="34" charset="0"/>
              </a:rPr>
              <a:t> </a:t>
            </a:r>
            <a:r>
              <a:rPr lang="en-US" sz="2000" dirty="0">
                <a:latin typeface="Calibri" panose="020F0502020204030204" pitchFamily="34" charset="0"/>
              </a:rPr>
              <a:t>is the semi-angle of collection of the </a:t>
            </a:r>
            <a:r>
              <a:rPr lang="en-US" sz="2000" dirty="0" smtClean="0">
                <a:latin typeface="Calibri" panose="020F0502020204030204" pitchFamily="34" charset="0"/>
              </a:rPr>
              <a:t>magnifying lens</a:t>
            </a:r>
            <a:r>
              <a:rPr lang="en-US" sz="2000" dirty="0">
                <a:latin typeface="Calibri" panose="020F0502020204030204" pitchFamily="34" charset="0"/>
              </a:rPr>
              <a:t>.</a:t>
            </a:r>
            <a:endParaRPr lang="en-US" sz="2000" dirty="0">
              <a:latin typeface="Calibri" panose="020F0502020204030204" pitchFamily="34" charset="0"/>
            </a:endParaRPr>
          </a:p>
        </p:txBody>
      </p:sp>
      <p:sp>
        <p:nvSpPr>
          <p:cNvPr id="12295" name="Text Box 16"/>
          <p:cNvSpPr txBox="1">
            <a:spLocks noChangeArrowheads="1"/>
          </p:cNvSpPr>
          <p:nvPr/>
        </p:nvSpPr>
        <p:spPr bwMode="auto">
          <a:xfrm>
            <a:off x="0" y="2062163"/>
            <a:ext cx="6796088" cy="457200"/>
          </a:xfrm>
          <a:prstGeom prst="rect">
            <a:avLst/>
          </a:prstGeom>
          <a:noFill/>
          <a:ln w="9525">
            <a:noFill/>
            <a:miter lim="800000"/>
          </a:ln>
        </p:spPr>
        <p:txBody>
          <a:bodyPr lIns="91433" tIns="45716" rIns="91433" bIns="45716">
            <a:spAutoFit/>
          </a:bodyPr>
          <a:lstStyle/>
          <a:p>
            <a:pPr eaLnBrk="0" hangingPunct="0"/>
            <a:r>
              <a:rPr lang="en-US" sz="2400" b="1">
                <a:solidFill>
                  <a:srgbClr val="0000FF"/>
                </a:solidFill>
                <a:latin typeface="Calibri" panose="020F0502020204030204" pitchFamily="34" charset="0"/>
              </a:rPr>
              <a:t>John William Strutt (Lord Rayleigh): 1842 - 1919</a:t>
            </a:r>
            <a:endParaRPr lang="en-US" sz="2400" b="1">
              <a:solidFill>
                <a:srgbClr val="0000FF"/>
              </a:solidFill>
              <a:latin typeface="Calibri" panose="020F0502020204030204" pitchFamily="34" charset="0"/>
            </a:endParaRPr>
          </a:p>
        </p:txBody>
      </p:sp>
      <p:sp>
        <p:nvSpPr>
          <p:cNvPr id="756753" name="Rectangle 17"/>
          <p:cNvSpPr>
            <a:spLocks noChangeArrowheads="1"/>
          </p:cNvSpPr>
          <p:nvPr/>
        </p:nvSpPr>
        <p:spPr bwMode="auto">
          <a:xfrm rot="19264059">
            <a:off x="-34925" y="3164052"/>
            <a:ext cx="9036050" cy="523212"/>
          </a:xfrm>
          <a:prstGeom prst="rect">
            <a:avLst/>
          </a:prstGeom>
          <a:noFill/>
          <a:ln w="9525" algn="ctr">
            <a:noFill/>
            <a:miter lim="800000"/>
          </a:ln>
        </p:spPr>
        <p:txBody>
          <a:bodyPr lIns="91433" tIns="45716" rIns="91433" bIns="45716">
            <a:spAutoFit/>
          </a:bodyPr>
          <a:lstStyle/>
          <a:p>
            <a:pPr defTabSz="838200"/>
            <a:r>
              <a:rPr lang="en-US" sz="2800" dirty="0">
                <a:latin typeface="Calibri" panose="020F0502020204030204" pitchFamily="34" charset="0"/>
              </a:rPr>
              <a:t>X-ray: Cu </a:t>
            </a:r>
            <a:r>
              <a:rPr lang="en-US" sz="2800" dirty="0" err="1">
                <a:latin typeface="Calibri" panose="020F0502020204030204" pitchFamily="34" charset="0"/>
              </a:rPr>
              <a:t>kα</a:t>
            </a:r>
            <a:r>
              <a:rPr lang="en-US" sz="2800" dirty="0">
                <a:latin typeface="Calibri" panose="020F0502020204030204" pitchFamily="34" charset="0"/>
              </a:rPr>
              <a:t>: λ=0.154 nm, Electron: 200 kV, 0.00251 nm</a:t>
            </a:r>
            <a:endParaRPr lang="en-US" sz="2800" dirty="0">
              <a:latin typeface="Calibri" panose="020F0502020204030204" pitchFamily="34" charset="0"/>
            </a:endParaRPr>
          </a:p>
        </p:txBody>
      </p:sp>
      <p:sp>
        <p:nvSpPr>
          <p:cNvPr id="12297" name="Rectangle 18"/>
          <p:cNvSpPr>
            <a:spLocks noChangeArrowheads="1"/>
          </p:cNvSpPr>
          <p:nvPr/>
        </p:nvSpPr>
        <p:spPr bwMode="auto">
          <a:xfrm>
            <a:off x="0" y="4795838"/>
            <a:ext cx="9107488" cy="1200150"/>
          </a:xfrm>
          <a:prstGeom prst="rect">
            <a:avLst/>
          </a:prstGeom>
          <a:noFill/>
          <a:ln w="9525" algn="ctr">
            <a:noFill/>
            <a:miter lim="800000"/>
          </a:ln>
        </p:spPr>
        <p:txBody>
          <a:bodyPr lIns="91433" tIns="45716" rIns="91433" bIns="45716">
            <a:spAutoFit/>
          </a:bodyPr>
          <a:lstStyle/>
          <a:p>
            <a:pPr defTabSz="838200"/>
            <a:r>
              <a:rPr lang="en-US" dirty="0">
                <a:solidFill>
                  <a:srgbClr val="996633"/>
                </a:solidFill>
                <a:latin typeface="Calibri" panose="020F0502020204030204" pitchFamily="34" charset="0"/>
              </a:rPr>
              <a:t>Due to the limitations of the values α, λ , and </a:t>
            </a:r>
            <a:r>
              <a:rPr lang="en-US" i="1" dirty="0">
                <a:solidFill>
                  <a:srgbClr val="996633"/>
                </a:solidFill>
                <a:latin typeface="Calibri" panose="020F0502020204030204" pitchFamily="34" charset="0"/>
              </a:rPr>
              <a:t>n</a:t>
            </a:r>
            <a:r>
              <a:rPr lang="en-US" dirty="0">
                <a:solidFill>
                  <a:srgbClr val="996633"/>
                </a:solidFill>
                <a:latin typeface="Calibri" panose="020F0502020204030204" pitchFamily="34" charset="0"/>
              </a:rPr>
              <a:t>, the resolution limit of a light microscope using visible light is about 200 nm. The shortest wavelength of visible light is blue (</a:t>
            </a:r>
            <a:r>
              <a:rPr lang="en-US" i="1" dirty="0">
                <a:solidFill>
                  <a:srgbClr val="996633"/>
                </a:solidFill>
                <a:latin typeface="Calibri" panose="020F0502020204030204" pitchFamily="34" charset="0"/>
              </a:rPr>
              <a:t>λ </a:t>
            </a:r>
            <a:r>
              <a:rPr lang="en-US" dirty="0">
                <a:solidFill>
                  <a:srgbClr val="996633"/>
                </a:solidFill>
                <a:latin typeface="Calibri" panose="020F0502020204030204" pitchFamily="34" charset="0"/>
              </a:rPr>
              <a:t>= 450nm), </a:t>
            </a:r>
            <a:r>
              <a:rPr lang="el-GR" dirty="0">
                <a:solidFill>
                  <a:srgbClr val="996633"/>
                </a:solidFill>
                <a:latin typeface="Calibri" panose="020F0502020204030204" pitchFamily="34" charset="0"/>
              </a:rPr>
              <a:t>θ</a:t>
            </a:r>
            <a:r>
              <a:rPr lang="en-US" i="1" dirty="0">
                <a:solidFill>
                  <a:srgbClr val="996633"/>
                </a:solidFill>
                <a:latin typeface="Calibri" panose="020F0502020204030204" pitchFamily="34" charset="0"/>
              </a:rPr>
              <a:t> </a:t>
            </a:r>
            <a:r>
              <a:rPr lang="en-US" dirty="0">
                <a:solidFill>
                  <a:srgbClr val="996633"/>
                </a:solidFill>
                <a:latin typeface="Calibri" panose="020F0502020204030204" pitchFamily="34" charset="0"/>
              </a:rPr>
              <a:t>for the best lens is about 70° (sin </a:t>
            </a:r>
            <a:r>
              <a:rPr lang="el-GR" dirty="0">
                <a:solidFill>
                  <a:srgbClr val="996633"/>
                </a:solidFill>
                <a:latin typeface="Calibri" panose="020F0502020204030204" pitchFamily="34" charset="0"/>
              </a:rPr>
              <a:t>θ</a:t>
            </a:r>
            <a:r>
              <a:rPr lang="en-US" i="1" dirty="0">
                <a:solidFill>
                  <a:srgbClr val="996633"/>
                </a:solidFill>
                <a:latin typeface="Calibri" panose="020F0502020204030204" pitchFamily="34" charset="0"/>
              </a:rPr>
              <a:t> </a:t>
            </a:r>
            <a:r>
              <a:rPr lang="en-US" dirty="0">
                <a:solidFill>
                  <a:srgbClr val="996633"/>
                </a:solidFill>
                <a:latin typeface="Calibri" panose="020F0502020204030204" pitchFamily="34" charset="0"/>
              </a:rPr>
              <a:t>= 0.94), and the typical high resolution lenses are oil immersion lenses (</a:t>
            </a:r>
            <a:r>
              <a:rPr lang="en-US" i="1" dirty="0">
                <a:solidFill>
                  <a:srgbClr val="996633"/>
                </a:solidFill>
                <a:latin typeface="Calibri" panose="020F0502020204030204" pitchFamily="34" charset="0"/>
              </a:rPr>
              <a:t>n </a:t>
            </a:r>
            <a:r>
              <a:rPr lang="en-US" dirty="0">
                <a:solidFill>
                  <a:srgbClr val="996633"/>
                </a:solidFill>
                <a:latin typeface="Calibri" panose="020F0502020204030204" pitchFamily="34" charset="0"/>
              </a:rPr>
              <a:t>= 1.56): R=187 nm</a:t>
            </a:r>
            <a:endParaRPr lang="en-US" dirty="0">
              <a:solidFill>
                <a:srgbClr val="996633"/>
              </a:solidFill>
              <a:latin typeface="Calibri" panose="020F0502020204030204" pitchFamily="34" charset="0"/>
            </a:endParaRPr>
          </a:p>
        </p:txBody>
      </p:sp>
      <p:pic>
        <p:nvPicPr>
          <p:cNvPr id="12298" name="Picture 21"/>
          <p:cNvPicPr>
            <a:picLocks noChangeAspect="1" noChangeArrowheads="1"/>
          </p:cNvPicPr>
          <p:nvPr/>
        </p:nvPicPr>
        <p:blipFill>
          <a:blip r:embed="rId1"/>
          <a:srcRect/>
          <a:stretch>
            <a:fillRect/>
          </a:stretch>
        </p:blipFill>
        <p:spPr bwMode="auto">
          <a:xfrm rot="5400000">
            <a:off x="6248400" y="2225676"/>
            <a:ext cx="2428875" cy="2559050"/>
          </a:xfrm>
          <a:prstGeom prst="rect">
            <a:avLst/>
          </a:prstGeom>
          <a:noFill/>
          <a:ln w="9525" algn="ctr">
            <a:noFill/>
            <a:miter lim="800000"/>
            <a:headEnd/>
            <a:tailEnd/>
          </a:ln>
        </p:spPr>
      </p:pic>
      <p:sp>
        <p:nvSpPr>
          <p:cNvPr id="11" name="TextBox 10"/>
          <p:cNvSpPr txBox="1"/>
          <p:nvPr/>
        </p:nvSpPr>
        <p:spPr>
          <a:xfrm>
            <a:off x="1524000" y="6019800"/>
            <a:ext cx="3826689" cy="369332"/>
          </a:xfrm>
          <a:prstGeom prst="rect">
            <a:avLst/>
          </a:prstGeom>
          <a:noFill/>
        </p:spPr>
        <p:txBody>
          <a:bodyPr wrap="none" rtlCol="0">
            <a:spAutoFit/>
          </a:bodyPr>
          <a:lstStyle/>
          <a:p>
            <a:r>
              <a:rPr lang="en-US" dirty="0" smtClean="0"/>
              <a:t>(Numerical </a:t>
            </a:r>
            <a:r>
              <a:rPr lang="en-US" dirty="0" err="1" smtClean="0"/>
              <a:t>aperature</a:t>
            </a:r>
            <a:r>
              <a:rPr lang="en-US" dirty="0" smtClean="0"/>
              <a:t>=N.A. = </a:t>
            </a:r>
            <a:r>
              <a:rPr lang="en-US" dirty="0" err="1" smtClean="0"/>
              <a:t>nsin</a:t>
            </a:r>
            <a:r>
              <a:rPr lang="el-GR" dirty="0" smtClean="0"/>
              <a:t>θ</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56753">
                                            <p:txEl>
                                              <p:pRg st="0" end="0"/>
                                            </p:txEl>
                                          </p:spTgt>
                                        </p:tgtEl>
                                        <p:attrNameLst>
                                          <p:attrName>style.visibility</p:attrName>
                                        </p:attrNameLst>
                                      </p:cBhvr>
                                      <p:to>
                                        <p:strVal val="visible"/>
                                      </p:to>
                                    </p:set>
                                    <p:animEffect transition="in" filter="diamond(in)">
                                      <p:cBhvr>
                                        <p:cTn id="7" dur="2000"/>
                                        <p:tgtEl>
                                          <p:spTgt spid="756753">
                                            <p:txEl>
                                              <p:pRg st="0" end="0"/>
                                            </p:txEl>
                                          </p:spTgt>
                                        </p:tgtEl>
                                      </p:cBhvr>
                                    </p:animEffect>
                                  </p:childTnLst>
                                </p:cTn>
                              </p:par>
                              <p:par>
                                <p:cTn id="8" presetID="8" presetClass="emph" presetSubtype="0" fill="hold" grpId="0" nodeType="withEffect">
                                  <p:stCondLst>
                                    <p:cond delay="0"/>
                                  </p:stCondLst>
                                  <p:childTnLst>
                                    <p:animRot by="21600000">
                                      <p:cBhvr>
                                        <p:cTn id="9" dur="2000" fill="hold"/>
                                        <p:tgtEl>
                                          <p:spTgt spid="75675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53"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1"/>
          <p:cNvSpPr>
            <a:spLocks noGrp="1"/>
          </p:cNvSpPr>
          <p:nvPr>
            <p:ph type="dt" sz="quarter" idx="10"/>
          </p:nvPr>
        </p:nvSpPr>
        <p:spPr/>
        <p:txBody>
          <a:bodyPr/>
          <a:lstStyle/>
          <a:p>
            <a:pPr defTabSz="838200">
              <a:defRPr/>
            </a:pPr>
            <a:fld id="{3DE5D401-19D1-4535-94F9-0730DC234A51}" type="datetime2">
              <a:rPr lang="en-US"/>
            </a:fld>
            <a:endParaRPr lang="en-US"/>
          </a:p>
        </p:txBody>
      </p:sp>
      <p:sp>
        <p:nvSpPr>
          <p:cNvPr id="74755" name="Slide Number Placeholder 3"/>
          <p:cNvSpPr>
            <a:spLocks noGrp="1"/>
          </p:cNvSpPr>
          <p:nvPr>
            <p:ph type="sldNum" sz="quarter" idx="12"/>
          </p:nvPr>
        </p:nvSpPr>
        <p:spPr/>
        <p:txBody>
          <a:bodyPr/>
          <a:lstStyle/>
          <a:p>
            <a:pPr defTabSz="838200">
              <a:defRPr/>
            </a:pPr>
            <a:fld id="{27F13F9D-6E9F-4D74-9016-4760389C2417}" type="slidenum">
              <a:rPr lang="en-US"/>
            </a:fld>
            <a:endParaRPr lang="en-US"/>
          </a:p>
        </p:txBody>
      </p:sp>
      <p:sp>
        <p:nvSpPr>
          <p:cNvPr id="47108"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47109" name="Rectangle 8"/>
          <p:cNvSpPr>
            <a:spLocks noChangeArrowheads="1"/>
          </p:cNvSpPr>
          <p:nvPr/>
        </p:nvSpPr>
        <p:spPr bwMode="auto">
          <a:xfrm>
            <a:off x="0" y="849313"/>
            <a:ext cx="9144000" cy="4678362"/>
          </a:xfrm>
          <a:prstGeom prst="rect">
            <a:avLst/>
          </a:prstGeom>
          <a:noFill/>
          <a:ln w="9525" algn="ctr">
            <a:noFill/>
            <a:miter lim="800000"/>
          </a:ln>
        </p:spPr>
        <p:txBody>
          <a:bodyPr lIns="91433" tIns="45716" rIns="91433" bIns="45716">
            <a:spAutoFit/>
          </a:bodyPr>
          <a:lstStyle/>
          <a:p>
            <a:pPr defTabSz="838200"/>
            <a:r>
              <a:rPr lang="en-US" sz="3200">
                <a:latin typeface="Calibri" panose="020F0502020204030204" pitchFamily="34" charset="0"/>
              </a:rPr>
              <a:t>Sample preparation</a:t>
            </a:r>
            <a:endParaRPr lang="en-US" sz="3200">
              <a:latin typeface="Calibri" panose="020F0502020204030204" pitchFamily="34" charset="0"/>
            </a:endParaRPr>
          </a:p>
          <a:p>
            <a:pPr defTabSz="838200"/>
            <a:endParaRPr lang="en-US" sz="3200">
              <a:latin typeface="Calibri" panose="020F0502020204030204" pitchFamily="34" charset="0"/>
            </a:endParaRPr>
          </a:p>
          <a:p>
            <a:pPr defTabSz="838200"/>
            <a:r>
              <a:rPr lang="en-US" sz="2400">
                <a:latin typeface="Calibri" panose="020F0502020204030204" pitchFamily="34" charset="0"/>
              </a:rPr>
              <a:t>Material must be thin (&lt; 100 nm)</a:t>
            </a:r>
            <a:endParaRPr lang="en-US" sz="2400">
              <a:latin typeface="Calibri" panose="020F0502020204030204" pitchFamily="34" charset="0"/>
            </a:endParaRPr>
          </a:p>
          <a:p>
            <a:pPr defTabSz="838200"/>
            <a:endParaRPr lang="en-US" sz="2400">
              <a:latin typeface="Calibri" panose="020F0502020204030204" pitchFamily="34" charset="0"/>
            </a:endParaRPr>
          </a:p>
          <a:p>
            <a:pPr defTabSz="838200"/>
            <a:r>
              <a:rPr lang="en-US" sz="2400">
                <a:latin typeface="Calibri" panose="020F0502020204030204" pitchFamily="34" charset="0"/>
              </a:rPr>
              <a:t>High resolution requires thickness ~20 nm</a:t>
            </a:r>
            <a:endParaRPr lang="en-US" sz="2400">
              <a:latin typeface="Calibri" panose="020F0502020204030204" pitchFamily="34" charset="0"/>
            </a:endParaRPr>
          </a:p>
          <a:p>
            <a:pPr defTabSz="838200"/>
            <a:endParaRPr lang="en-US" sz="2400">
              <a:latin typeface="Calibri" panose="020F0502020204030204" pitchFamily="34" charset="0"/>
            </a:endParaRPr>
          </a:p>
          <a:p>
            <a:pPr defTabSz="838200"/>
            <a:r>
              <a:rPr lang="en-US" sz="2400">
                <a:latin typeface="Calibri" panose="020F0502020204030204" pitchFamily="34" charset="0"/>
              </a:rPr>
              <a:t>Preparation methods:</a:t>
            </a:r>
            <a:endParaRPr lang="en-US" sz="2400">
              <a:latin typeface="Calibri" panose="020F0502020204030204" pitchFamily="34" charset="0"/>
            </a:endParaRPr>
          </a:p>
          <a:p>
            <a:pPr defTabSz="838200"/>
            <a:r>
              <a:rPr lang="en-US" sz="2400">
                <a:latin typeface="Calibri" panose="020F0502020204030204" pitchFamily="34" charset="0"/>
              </a:rPr>
              <a:t>– Metals can be electro polished (Precision Ion polishing)</a:t>
            </a:r>
            <a:endParaRPr lang="en-US" sz="2400">
              <a:latin typeface="Calibri" panose="020F0502020204030204" pitchFamily="34" charset="0"/>
            </a:endParaRPr>
          </a:p>
          <a:p>
            <a:pPr defTabSz="838200"/>
            <a:r>
              <a:rPr lang="en-US" sz="2400">
                <a:latin typeface="Calibri" panose="020F0502020204030204" pitchFamily="34" charset="0"/>
              </a:rPr>
              <a:t>– Semiconductors, thin films and ceramics can be mechanically thinned by dimple grinder followed by ion thinning to achieve electron transparency</a:t>
            </a:r>
            <a:endParaRPr lang="en-US" sz="2400">
              <a:latin typeface="Calibri" panose="020F0502020204030204" pitchFamily="34" charset="0"/>
            </a:endParaRPr>
          </a:p>
          <a:p>
            <a:pPr defTabSz="838200"/>
            <a:endParaRPr lang="en-US">
              <a:latin typeface="Calibri" panose="020F0502020204030204" pitchFamily="34" charset="0"/>
            </a:endParaRPr>
          </a:p>
        </p:txBody>
      </p:sp>
      <p:sp>
        <p:nvSpPr>
          <p:cNvPr id="47110" name="Text Box 9"/>
          <p:cNvSpPr txBox="1">
            <a:spLocks noChangeArrowheads="1"/>
          </p:cNvSpPr>
          <p:nvPr/>
        </p:nvSpPr>
        <p:spPr bwMode="auto">
          <a:xfrm>
            <a:off x="0" y="241300"/>
            <a:ext cx="9477375" cy="519113"/>
          </a:xfrm>
          <a:prstGeom prst="rect">
            <a:avLst/>
          </a:prstGeom>
          <a:noFill/>
          <a:ln w="9525" algn="ctr">
            <a:noFill/>
            <a:miter lim="800000"/>
          </a:ln>
        </p:spPr>
        <p:txBody>
          <a:bodyPr lIns="91433" tIns="45716" rIns="91433" bIns="45716">
            <a:spAutoFit/>
          </a:bodyPr>
          <a:lstStyle/>
          <a:p>
            <a:pPr defTabSz="838200"/>
            <a:r>
              <a:rPr lang="en-US" sz="2800">
                <a:solidFill>
                  <a:srgbClr val="0000FF"/>
                </a:solidFill>
                <a:latin typeface="Calibri" panose="020F0502020204030204" pitchFamily="34" charset="0"/>
              </a:rPr>
              <a:t>If your sample is Solid Thin Film, Ceramic, Metal, Alloy etc.</a:t>
            </a:r>
            <a:endParaRPr lang="en-US" sz="2800">
              <a:solidFill>
                <a:srgbClr val="0000FF"/>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Date Placeholder 1"/>
          <p:cNvSpPr>
            <a:spLocks noGrp="1"/>
          </p:cNvSpPr>
          <p:nvPr>
            <p:ph type="dt" sz="quarter" idx="10"/>
          </p:nvPr>
        </p:nvSpPr>
        <p:spPr/>
        <p:txBody>
          <a:bodyPr/>
          <a:lstStyle/>
          <a:p>
            <a:pPr defTabSz="838200">
              <a:defRPr/>
            </a:pPr>
            <a:fld id="{689AF6F7-5707-4461-A6C9-08949A29C42A}" type="datetime2">
              <a:rPr lang="en-US"/>
            </a:fld>
            <a:endParaRPr lang="en-US"/>
          </a:p>
        </p:txBody>
      </p:sp>
      <p:sp>
        <p:nvSpPr>
          <p:cNvPr id="75779" name="Slide Number Placeholder 3"/>
          <p:cNvSpPr>
            <a:spLocks noGrp="1"/>
          </p:cNvSpPr>
          <p:nvPr>
            <p:ph type="sldNum" sz="quarter" idx="12"/>
          </p:nvPr>
        </p:nvSpPr>
        <p:spPr/>
        <p:txBody>
          <a:bodyPr/>
          <a:lstStyle/>
          <a:p>
            <a:pPr defTabSz="838200">
              <a:defRPr/>
            </a:pPr>
            <a:fld id="{87673AF4-80F4-48F5-9223-1B77FF77B7B0}" type="slidenum">
              <a:rPr lang="en-US"/>
            </a:fld>
            <a:endParaRPr lang="en-US"/>
          </a:p>
        </p:txBody>
      </p:sp>
      <p:sp>
        <p:nvSpPr>
          <p:cNvPr id="48132"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48133" name="Picture 8" descr="DSCN0681"/>
          <p:cNvPicPr>
            <a:picLocks noChangeAspect="1" noChangeArrowheads="1"/>
          </p:cNvPicPr>
          <p:nvPr/>
        </p:nvPicPr>
        <p:blipFill>
          <a:blip r:embed="rId1"/>
          <a:srcRect/>
          <a:stretch>
            <a:fillRect/>
          </a:stretch>
        </p:blipFill>
        <p:spPr bwMode="auto">
          <a:xfrm>
            <a:off x="351463" y="3329277"/>
            <a:ext cx="3404214" cy="2766889"/>
          </a:xfrm>
          <a:prstGeom prst="rect">
            <a:avLst/>
          </a:prstGeom>
          <a:noFill/>
          <a:ln w="9525">
            <a:noFill/>
            <a:miter lim="800000"/>
            <a:headEnd/>
            <a:tailEnd/>
          </a:ln>
        </p:spPr>
      </p:pic>
      <p:pic>
        <p:nvPicPr>
          <p:cNvPr id="48134" name="Picture 9" descr="DSCN0682"/>
          <p:cNvPicPr>
            <a:picLocks noChangeAspect="1" noChangeArrowheads="1"/>
          </p:cNvPicPr>
          <p:nvPr/>
        </p:nvPicPr>
        <p:blipFill>
          <a:blip r:embed="rId2"/>
          <a:srcRect/>
          <a:stretch>
            <a:fillRect/>
          </a:stretch>
        </p:blipFill>
        <p:spPr bwMode="auto">
          <a:xfrm>
            <a:off x="6216657" y="-72460"/>
            <a:ext cx="2585092" cy="2100769"/>
          </a:xfrm>
          <a:prstGeom prst="rect">
            <a:avLst/>
          </a:prstGeom>
          <a:noFill/>
          <a:ln w="9525">
            <a:noFill/>
            <a:miter lim="800000"/>
            <a:headEnd/>
            <a:tailEnd/>
          </a:ln>
        </p:spPr>
      </p:pic>
      <p:pic>
        <p:nvPicPr>
          <p:cNvPr id="48135" name="Picture 11" descr="DSCN0684"/>
          <p:cNvPicPr>
            <a:picLocks noChangeAspect="1" noChangeArrowheads="1"/>
          </p:cNvPicPr>
          <p:nvPr/>
        </p:nvPicPr>
        <p:blipFill>
          <a:blip r:embed="rId3"/>
          <a:srcRect b="22058"/>
          <a:stretch>
            <a:fillRect/>
          </a:stretch>
        </p:blipFill>
        <p:spPr bwMode="auto">
          <a:xfrm>
            <a:off x="0" y="469900"/>
            <a:ext cx="3662363" cy="2319338"/>
          </a:xfrm>
          <a:prstGeom prst="rect">
            <a:avLst/>
          </a:prstGeom>
          <a:noFill/>
          <a:ln w="9525">
            <a:noFill/>
            <a:miter lim="800000"/>
            <a:headEnd/>
            <a:tailEnd/>
          </a:ln>
        </p:spPr>
      </p:pic>
      <p:pic>
        <p:nvPicPr>
          <p:cNvPr id="48136" name="Picture 13" descr="DSCN0679"/>
          <p:cNvPicPr>
            <a:picLocks noChangeAspect="1" noChangeArrowheads="1"/>
          </p:cNvPicPr>
          <p:nvPr/>
        </p:nvPicPr>
        <p:blipFill>
          <a:blip r:embed="rId4"/>
          <a:srcRect/>
          <a:stretch>
            <a:fillRect/>
          </a:stretch>
        </p:blipFill>
        <p:spPr bwMode="auto">
          <a:xfrm>
            <a:off x="4720180" y="3138200"/>
            <a:ext cx="3738020" cy="3039196"/>
          </a:xfrm>
          <a:prstGeom prst="rect">
            <a:avLst/>
          </a:prstGeom>
          <a:noFill/>
          <a:ln w="9525">
            <a:noFill/>
            <a:miter lim="800000"/>
            <a:headEnd/>
            <a:tailEnd/>
          </a:ln>
        </p:spPr>
      </p:pic>
      <p:sp>
        <p:nvSpPr>
          <p:cNvPr id="48137" name="Text Box 16"/>
          <p:cNvSpPr txBox="1">
            <a:spLocks noChangeArrowheads="1"/>
          </p:cNvSpPr>
          <p:nvPr/>
        </p:nvSpPr>
        <p:spPr bwMode="auto">
          <a:xfrm>
            <a:off x="404813" y="2897188"/>
            <a:ext cx="1081087" cy="369887"/>
          </a:xfrm>
          <a:prstGeom prst="rect">
            <a:avLst/>
          </a:prstGeom>
          <a:noFill/>
          <a:ln w="9525" algn="ctr">
            <a:noFill/>
            <a:miter lim="800000"/>
          </a:ln>
        </p:spPr>
        <p:txBody>
          <a:bodyPr wrap="none">
            <a:spAutoFit/>
          </a:bodyPr>
          <a:lstStyle/>
          <a:p>
            <a:pPr defTabSz="838200"/>
            <a:r>
              <a:rPr lang="en-US">
                <a:latin typeface="Calibri" panose="020F0502020204030204" pitchFamily="34" charset="0"/>
              </a:rPr>
              <a:t>Disc Puch</a:t>
            </a:r>
            <a:endParaRPr lang="en-US">
              <a:latin typeface="Calibri" panose="020F0502020204030204" pitchFamily="34" charset="0"/>
            </a:endParaRPr>
          </a:p>
        </p:txBody>
      </p:sp>
      <p:sp>
        <p:nvSpPr>
          <p:cNvPr id="48138" name="Text Box 17"/>
          <p:cNvSpPr txBox="1">
            <a:spLocks noChangeArrowheads="1"/>
          </p:cNvSpPr>
          <p:nvPr/>
        </p:nvSpPr>
        <p:spPr bwMode="auto">
          <a:xfrm>
            <a:off x="6518564" y="2216433"/>
            <a:ext cx="1774825" cy="369887"/>
          </a:xfrm>
          <a:prstGeom prst="rect">
            <a:avLst/>
          </a:prstGeom>
          <a:noFill/>
          <a:ln w="9525" algn="ctr">
            <a:noFill/>
            <a:miter lim="800000"/>
          </a:ln>
        </p:spPr>
        <p:txBody>
          <a:bodyPr wrap="none">
            <a:spAutoFit/>
          </a:bodyPr>
          <a:lstStyle/>
          <a:p>
            <a:pPr defTabSz="838200"/>
            <a:r>
              <a:rPr lang="en-US" dirty="0">
                <a:latin typeface="Calibri" panose="020F0502020204030204" pitchFamily="34" charset="0"/>
              </a:rPr>
              <a:t>Ultrasonic Cutter</a:t>
            </a:r>
            <a:endParaRPr lang="en-US" dirty="0">
              <a:latin typeface="Calibri" panose="020F0502020204030204" pitchFamily="34" charset="0"/>
            </a:endParaRPr>
          </a:p>
        </p:txBody>
      </p:sp>
      <p:sp>
        <p:nvSpPr>
          <p:cNvPr id="48139" name="Text Box 18"/>
          <p:cNvSpPr txBox="1">
            <a:spLocks noChangeArrowheads="1"/>
          </p:cNvSpPr>
          <p:nvPr/>
        </p:nvSpPr>
        <p:spPr bwMode="auto">
          <a:xfrm>
            <a:off x="2617788" y="6161088"/>
            <a:ext cx="1625600" cy="369887"/>
          </a:xfrm>
          <a:prstGeom prst="rect">
            <a:avLst/>
          </a:prstGeom>
          <a:noFill/>
          <a:ln w="9525" algn="ctr">
            <a:noFill/>
            <a:miter lim="800000"/>
          </a:ln>
        </p:spPr>
        <p:txBody>
          <a:bodyPr wrap="none">
            <a:spAutoFit/>
          </a:bodyPr>
          <a:lstStyle/>
          <a:p>
            <a:pPr defTabSz="838200"/>
            <a:r>
              <a:rPr lang="en-US">
                <a:latin typeface="Calibri" panose="020F0502020204030204" pitchFamily="34" charset="0"/>
              </a:rPr>
              <a:t>Dimple Grinder</a:t>
            </a:r>
            <a:endParaRPr lang="en-US">
              <a:latin typeface="Calibri" panose="020F0502020204030204" pitchFamily="34" charset="0"/>
            </a:endParaRPr>
          </a:p>
        </p:txBody>
      </p:sp>
      <p:sp>
        <p:nvSpPr>
          <p:cNvPr id="48140" name="Text Box 19"/>
          <p:cNvSpPr txBox="1">
            <a:spLocks noChangeArrowheads="1"/>
          </p:cNvSpPr>
          <p:nvPr/>
        </p:nvSpPr>
        <p:spPr bwMode="auto">
          <a:xfrm>
            <a:off x="5149850" y="6430963"/>
            <a:ext cx="2871788" cy="369887"/>
          </a:xfrm>
          <a:prstGeom prst="rect">
            <a:avLst/>
          </a:prstGeom>
          <a:noFill/>
          <a:ln w="9525" algn="ctr">
            <a:noFill/>
            <a:miter lim="800000"/>
          </a:ln>
        </p:spPr>
        <p:txBody>
          <a:bodyPr wrap="none">
            <a:spAutoFit/>
          </a:bodyPr>
          <a:lstStyle/>
          <a:p>
            <a:pPr defTabSz="838200"/>
            <a:r>
              <a:rPr lang="en-US">
                <a:latin typeface="Calibri" panose="020F0502020204030204" pitchFamily="34" charset="0"/>
              </a:rPr>
              <a:t>Precision Ion Polishing (PIPS)</a:t>
            </a:r>
            <a:endParaRPr lang="en-US">
              <a:latin typeface="Calibri" panose="020F0502020204030204" pitchFamily="34" charset="0"/>
            </a:endParaRPr>
          </a:p>
        </p:txBody>
      </p:sp>
      <p:sp>
        <p:nvSpPr>
          <p:cNvPr id="2" name="Arc 1"/>
          <p:cNvSpPr/>
          <p:nvPr/>
        </p:nvSpPr>
        <p:spPr>
          <a:xfrm flipV="1">
            <a:off x="3962400" y="1054099"/>
            <a:ext cx="152400"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Freeform 2"/>
          <p:cNvSpPr/>
          <p:nvPr/>
        </p:nvSpPr>
        <p:spPr>
          <a:xfrm rot="10800000">
            <a:off x="3822218" y="401243"/>
            <a:ext cx="1670283" cy="527072"/>
          </a:xfrm>
          <a:custGeom>
            <a:avLst/>
            <a:gdLst>
              <a:gd name="connsiteX0" fmla="*/ 0 w 720436"/>
              <a:gd name="connsiteY0" fmla="*/ 443944 h 527072"/>
              <a:gd name="connsiteX1" fmla="*/ 429491 w 720436"/>
              <a:gd name="connsiteY1" fmla="*/ 599 h 527072"/>
              <a:gd name="connsiteX2" fmla="*/ 720436 w 720436"/>
              <a:gd name="connsiteY2" fmla="*/ 527072 h 527072"/>
              <a:gd name="connsiteX3" fmla="*/ 720436 w 720436"/>
              <a:gd name="connsiteY3" fmla="*/ 527072 h 527072"/>
            </a:gdLst>
            <a:ahLst/>
            <a:cxnLst>
              <a:cxn ang="0">
                <a:pos x="connsiteX0" y="connsiteY0"/>
              </a:cxn>
              <a:cxn ang="0">
                <a:pos x="connsiteX1" y="connsiteY1"/>
              </a:cxn>
              <a:cxn ang="0">
                <a:pos x="connsiteX2" y="connsiteY2"/>
              </a:cxn>
              <a:cxn ang="0">
                <a:pos x="connsiteX3" y="connsiteY3"/>
              </a:cxn>
            </a:cxnLst>
            <a:rect l="l" t="t" r="r" b="b"/>
            <a:pathLst>
              <a:path w="720436" h="527072">
                <a:moveTo>
                  <a:pt x="0" y="443944"/>
                </a:moveTo>
                <a:cubicBezTo>
                  <a:pt x="154709" y="215344"/>
                  <a:pt x="309418" y="-13256"/>
                  <a:pt x="429491" y="599"/>
                </a:cubicBezTo>
                <a:cubicBezTo>
                  <a:pt x="549564" y="14454"/>
                  <a:pt x="720436" y="527072"/>
                  <a:pt x="720436" y="527072"/>
                </a:cubicBezTo>
                <a:lnTo>
                  <a:pt x="720436" y="52707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p:cNvCxnSpPr/>
          <p:nvPr/>
        </p:nvCxnSpPr>
        <p:spPr>
          <a:xfrm>
            <a:off x="1139170" y="1726012"/>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905000" y="928316"/>
            <a:ext cx="1719745"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22218" y="914400"/>
            <a:ext cx="16702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92501" y="469900"/>
            <a:ext cx="0" cy="520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 idx="2"/>
          </p:cNvCxnSpPr>
          <p:nvPr/>
        </p:nvCxnSpPr>
        <p:spPr>
          <a:xfrm>
            <a:off x="3822218" y="401243"/>
            <a:ext cx="0" cy="698575"/>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441573" y="806286"/>
            <a:ext cx="278606" cy="1980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4315935" y="750530"/>
            <a:ext cx="557212" cy="3893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8021638" y="5585062"/>
            <a:ext cx="332581" cy="261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4508897" y="881691"/>
            <a:ext cx="139303" cy="10890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1"/>
          <p:cNvSpPr>
            <a:spLocks noGrp="1"/>
          </p:cNvSpPr>
          <p:nvPr>
            <p:ph type="dt" sz="quarter" idx="10"/>
          </p:nvPr>
        </p:nvSpPr>
        <p:spPr/>
        <p:txBody>
          <a:bodyPr/>
          <a:lstStyle/>
          <a:p>
            <a:pPr defTabSz="838200">
              <a:defRPr/>
            </a:pPr>
            <a:fld id="{8FA50024-A378-4F8A-8CC1-AAA2BAB62E5B}" type="datetime2">
              <a:rPr lang="en-US"/>
            </a:fld>
            <a:endParaRPr lang="en-US"/>
          </a:p>
        </p:txBody>
      </p:sp>
      <p:sp>
        <p:nvSpPr>
          <p:cNvPr id="76803" name="Slide Number Placeholder 3"/>
          <p:cNvSpPr>
            <a:spLocks noGrp="1"/>
          </p:cNvSpPr>
          <p:nvPr>
            <p:ph type="sldNum" sz="quarter" idx="12"/>
          </p:nvPr>
        </p:nvSpPr>
        <p:spPr/>
        <p:txBody>
          <a:bodyPr/>
          <a:lstStyle/>
          <a:p>
            <a:pPr defTabSz="838200">
              <a:defRPr/>
            </a:pPr>
            <a:fld id="{3A0220AE-7D3B-4FB1-9153-0582DBE4D7EE}" type="slidenum">
              <a:rPr lang="en-US"/>
            </a:fld>
            <a:endParaRPr lang="en-US"/>
          </a:p>
        </p:txBody>
      </p:sp>
      <p:sp>
        <p:nvSpPr>
          <p:cNvPr id="49156"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49157" name="Rectangle 7"/>
          <p:cNvSpPr>
            <a:spLocks noChangeArrowheads="1"/>
          </p:cNvSpPr>
          <p:nvPr/>
        </p:nvSpPr>
        <p:spPr bwMode="auto">
          <a:xfrm>
            <a:off x="0" y="469900"/>
            <a:ext cx="9144000" cy="923925"/>
          </a:xfrm>
          <a:prstGeom prst="rect">
            <a:avLst/>
          </a:prstGeom>
          <a:noFill/>
          <a:ln w="9525" algn="ctr">
            <a:noFill/>
            <a:miter lim="800000"/>
          </a:ln>
        </p:spPr>
        <p:txBody>
          <a:bodyPr lIns="91433" tIns="45716" rIns="91433" bIns="45716">
            <a:spAutoFit/>
          </a:bodyPr>
          <a:lstStyle/>
          <a:p>
            <a:pPr defTabSz="838200"/>
            <a:r>
              <a:rPr lang="en-US" b="1">
                <a:latin typeface="Calibri" panose="020F0502020204030204" pitchFamily="34" charset="0"/>
              </a:rPr>
              <a:t>Ultra-microtomy </a:t>
            </a:r>
            <a:r>
              <a:rPr lang="en-US">
                <a:latin typeface="Calibri" panose="020F0502020204030204" pitchFamily="34" charset="0"/>
              </a:rPr>
              <a:t>(for polymers and biological samples)</a:t>
            </a:r>
            <a:endParaRPr lang="en-US">
              <a:latin typeface="Calibri" panose="020F0502020204030204" pitchFamily="34" charset="0"/>
            </a:endParaRPr>
          </a:p>
          <a:p>
            <a:pPr defTabSz="838200"/>
            <a:r>
              <a:rPr lang="en-US">
                <a:latin typeface="Calibri" panose="020F0502020204030204" pitchFamily="34" charset="0"/>
              </a:rPr>
              <a:t>A firmly mounted specimen is moved past a fixed knife of glass and diamond.</a:t>
            </a:r>
            <a:endParaRPr lang="en-US">
              <a:latin typeface="Calibri" panose="020F0502020204030204" pitchFamily="34" charset="0"/>
            </a:endParaRPr>
          </a:p>
          <a:p>
            <a:pPr defTabSz="838200"/>
            <a:endParaRPr lang="en-US">
              <a:latin typeface="Calibri" panose="020F0502020204030204" pitchFamily="34" charset="0"/>
            </a:endParaRPr>
          </a:p>
        </p:txBody>
      </p:sp>
      <p:sp>
        <p:nvSpPr>
          <p:cNvPr id="49158" name="Rectangle 8"/>
          <p:cNvSpPr>
            <a:spLocks noChangeArrowheads="1"/>
          </p:cNvSpPr>
          <p:nvPr/>
        </p:nvSpPr>
        <p:spPr bwMode="auto">
          <a:xfrm>
            <a:off x="0" y="990600"/>
            <a:ext cx="9144000" cy="2432050"/>
          </a:xfrm>
          <a:prstGeom prst="rect">
            <a:avLst/>
          </a:prstGeom>
          <a:noFill/>
          <a:ln w="9525" algn="ctr">
            <a:noFill/>
            <a:miter lim="800000"/>
          </a:ln>
        </p:spPr>
        <p:txBody>
          <a:bodyPr lIns="91433" tIns="45716" rIns="91433" bIns="45716" anchor="ctr">
            <a:spAutoFit/>
          </a:bodyPr>
          <a:lstStyle/>
          <a:p>
            <a:r>
              <a:rPr lang="en-US" sz="3200">
                <a:solidFill>
                  <a:srgbClr val="0000FF"/>
                </a:solidFill>
                <a:latin typeface="Calibri" panose="020F0502020204030204" pitchFamily="34" charset="0"/>
              </a:rPr>
              <a:t>Staining:</a:t>
            </a:r>
            <a:r>
              <a:rPr lang="en-US" sz="2400">
                <a:solidFill>
                  <a:srgbClr val="FF0000"/>
                </a:solidFill>
                <a:latin typeface="Calibri" panose="020F0502020204030204" pitchFamily="34" charset="0"/>
              </a:rPr>
              <a:t> </a:t>
            </a:r>
            <a:r>
              <a:rPr lang="en-US" sz="2000">
                <a:solidFill>
                  <a:srgbClr val="FF0000"/>
                </a:solidFill>
                <a:latin typeface="Calibri" panose="020F0502020204030204" pitchFamily="34" charset="0"/>
              </a:rPr>
              <a:t>Biological specimens are usually composed of elements that have relatively low atomic weights and in this way do not differ significantly from the embedding resins in which they are contained. To add contrast to the specimen elements of high atomic weight are used to selectively stain the biological material and impart contrast when compared to the embedding resin. Atoms of high atomic weight are better able to stop or deflect the beam of electrons whereas elements of low weight allow them to pass relatively unimpeded. </a:t>
            </a:r>
            <a:endParaRPr lang="en-US" sz="2000">
              <a:solidFill>
                <a:srgbClr val="FF0000"/>
              </a:solidFill>
              <a:latin typeface="Calibri" panose="020F0502020204030204" pitchFamily="34" charset="0"/>
            </a:endParaRPr>
          </a:p>
        </p:txBody>
      </p:sp>
      <p:sp>
        <p:nvSpPr>
          <p:cNvPr id="49159" name="Rectangle 9"/>
          <p:cNvSpPr>
            <a:spLocks noChangeArrowheads="1"/>
          </p:cNvSpPr>
          <p:nvPr/>
        </p:nvSpPr>
        <p:spPr bwMode="auto">
          <a:xfrm>
            <a:off x="0" y="3352800"/>
            <a:ext cx="9144000" cy="2865438"/>
          </a:xfrm>
          <a:prstGeom prst="rect">
            <a:avLst/>
          </a:prstGeom>
          <a:noFill/>
          <a:ln w="9525" algn="ctr">
            <a:noFill/>
            <a:miter lim="800000"/>
          </a:ln>
        </p:spPr>
        <p:txBody>
          <a:bodyPr lIns="91433" tIns="45716" rIns="91433" bIns="45716" anchor="ctr">
            <a:spAutoFit/>
          </a:bodyPr>
          <a:lstStyle/>
          <a:p>
            <a:r>
              <a:rPr lang="en-US" sz="2000" dirty="0">
                <a:latin typeface="Calibri" panose="020F0502020204030204" pitchFamily="34" charset="0"/>
              </a:rPr>
              <a:t>There are a number of different types of buffers that are used as fixative vehicles. They each have certain properties which make them ideal for different purposes. Although they are typically used alone or in conjunction with electrolyte additives, some can be mixed for specific applications.</a:t>
            </a:r>
            <a:endParaRPr lang="en-US" sz="2000" dirty="0">
              <a:latin typeface="Calibri" panose="020F0502020204030204" pitchFamily="34" charset="0"/>
            </a:endParaRPr>
          </a:p>
          <a:p>
            <a:endParaRPr lang="en-US" sz="2000" dirty="0">
              <a:latin typeface="Calibri" panose="020F0502020204030204" pitchFamily="34" charset="0"/>
            </a:endParaRPr>
          </a:p>
          <a:p>
            <a:r>
              <a:rPr lang="en-US" sz="2000" dirty="0" err="1">
                <a:solidFill>
                  <a:srgbClr val="0000FF"/>
                </a:solidFill>
                <a:latin typeface="Calibri" panose="020F0502020204030204" pitchFamily="34" charset="0"/>
              </a:rPr>
              <a:t>Cacodylate</a:t>
            </a:r>
            <a:r>
              <a:rPr lang="en-US" sz="2000" dirty="0">
                <a:solidFill>
                  <a:srgbClr val="0000FF"/>
                </a:solidFill>
                <a:latin typeface="Calibri" panose="020F0502020204030204" pitchFamily="34" charset="0"/>
              </a:rPr>
              <a:t> Buffer, </a:t>
            </a:r>
            <a:r>
              <a:rPr lang="en-US" sz="2000" dirty="0" err="1">
                <a:solidFill>
                  <a:srgbClr val="0000FF"/>
                </a:solidFill>
                <a:latin typeface="Calibri" panose="020F0502020204030204" pitchFamily="34" charset="0"/>
              </a:rPr>
              <a:t>Collidine</a:t>
            </a:r>
            <a:r>
              <a:rPr lang="en-US" sz="2000" dirty="0">
                <a:solidFill>
                  <a:srgbClr val="0000FF"/>
                </a:solidFill>
                <a:latin typeface="Calibri" panose="020F0502020204030204" pitchFamily="34" charset="0"/>
              </a:rPr>
              <a:t> Buffer , Phosphate Buffers,  </a:t>
            </a:r>
            <a:r>
              <a:rPr lang="en-US" sz="2000" dirty="0" err="1">
                <a:solidFill>
                  <a:srgbClr val="0000FF"/>
                </a:solidFill>
                <a:latin typeface="Calibri" panose="020F0502020204030204" pitchFamily="34" charset="0"/>
              </a:rPr>
              <a:t>Tris</a:t>
            </a:r>
            <a:r>
              <a:rPr lang="en-US" sz="2000" dirty="0">
                <a:solidFill>
                  <a:srgbClr val="0000FF"/>
                </a:solidFill>
                <a:latin typeface="Calibri" panose="020F0502020204030204" pitchFamily="34" charset="0"/>
              </a:rPr>
              <a:t> Buffer, </a:t>
            </a:r>
            <a:r>
              <a:rPr lang="en-US" sz="2000" dirty="0" err="1">
                <a:solidFill>
                  <a:srgbClr val="0000FF"/>
                </a:solidFill>
                <a:latin typeface="Calibri" panose="020F0502020204030204" pitchFamily="34" charset="0"/>
              </a:rPr>
              <a:t>Veronal</a:t>
            </a:r>
            <a:r>
              <a:rPr lang="en-US" sz="2000" dirty="0">
                <a:solidFill>
                  <a:srgbClr val="0000FF"/>
                </a:solidFill>
                <a:latin typeface="Calibri" panose="020F0502020204030204" pitchFamily="34" charset="0"/>
              </a:rPr>
              <a:t> Acetate Buffer etc.</a:t>
            </a:r>
            <a:endParaRPr lang="en-US" sz="2000" dirty="0">
              <a:solidFill>
                <a:srgbClr val="0000FF"/>
              </a:solidFill>
              <a:latin typeface="Calibri" panose="020F0502020204030204" pitchFamily="34" charset="0"/>
            </a:endParaRPr>
          </a:p>
          <a:p>
            <a:endParaRPr lang="en-US" sz="2000" dirty="0">
              <a:solidFill>
                <a:srgbClr val="0000FF"/>
              </a:solidFill>
              <a:latin typeface="Calibri" panose="020F0502020204030204" pitchFamily="34" charset="0"/>
            </a:endParaRPr>
          </a:p>
          <a:p>
            <a:r>
              <a:rPr lang="en-US" dirty="0">
                <a:latin typeface="Calibri" panose="020F0502020204030204" pitchFamily="34" charset="0"/>
              </a:rPr>
              <a:t>Fixatives: Aldehydes, Glutaraldehyde </a:t>
            </a:r>
            <a:endParaRPr lang="en-US"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Date Placeholder 1"/>
          <p:cNvSpPr>
            <a:spLocks noGrp="1"/>
          </p:cNvSpPr>
          <p:nvPr>
            <p:ph type="dt" sz="quarter" idx="10"/>
          </p:nvPr>
        </p:nvSpPr>
        <p:spPr/>
        <p:txBody>
          <a:bodyPr/>
          <a:lstStyle/>
          <a:p>
            <a:pPr defTabSz="838200">
              <a:defRPr/>
            </a:pPr>
            <a:fld id="{B56747F9-4B42-4AE3-A3D5-D610EF8A2FAD}" type="datetime2">
              <a:rPr lang="en-US"/>
            </a:fld>
            <a:endParaRPr lang="en-US"/>
          </a:p>
        </p:txBody>
      </p:sp>
      <p:sp>
        <p:nvSpPr>
          <p:cNvPr id="77827" name="Slide Number Placeholder 3"/>
          <p:cNvSpPr>
            <a:spLocks noGrp="1"/>
          </p:cNvSpPr>
          <p:nvPr>
            <p:ph type="sldNum" sz="quarter" idx="12"/>
          </p:nvPr>
        </p:nvSpPr>
        <p:spPr/>
        <p:txBody>
          <a:bodyPr/>
          <a:lstStyle/>
          <a:p>
            <a:pPr defTabSz="838200">
              <a:defRPr/>
            </a:pPr>
            <a:fld id="{198BCD7F-C91F-4611-85B0-E725103AF976}" type="slidenum">
              <a:rPr lang="en-US"/>
            </a:fld>
            <a:endParaRPr lang="en-US"/>
          </a:p>
        </p:txBody>
      </p:sp>
      <p:sp>
        <p:nvSpPr>
          <p:cNvPr id="50180"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pic>
        <p:nvPicPr>
          <p:cNvPr id="50181" name="Picture 10" descr="DSCN0675"/>
          <p:cNvPicPr>
            <a:picLocks noChangeAspect="1" noChangeArrowheads="1"/>
          </p:cNvPicPr>
          <p:nvPr/>
        </p:nvPicPr>
        <p:blipFill>
          <a:blip r:embed="rId1"/>
          <a:srcRect/>
          <a:stretch>
            <a:fillRect/>
          </a:stretch>
        </p:blipFill>
        <p:spPr bwMode="auto">
          <a:xfrm>
            <a:off x="228600" y="620713"/>
            <a:ext cx="3292475" cy="2676525"/>
          </a:xfrm>
          <a:prstGeom prst="rect">
            <a:avLst/>
          </a:prstGeom>
          <a:noFill/>
          <a:ln w="9525">
            <a:noFill/>
            <a:miter lim="800000"/>
            <a:headEnd/>
            <a:tailEnd/>
          </a:ln>
        </p:spPr>
      </p:pic>
      <p:pic>
        <p:nvPicPr>
          <p:cNvPr id="50182" name="Picture 11" descr="DSCN0676"/>
          <p:cNvPicPr>
            <a:picLocks noChangeAspect="1" noChangeArrowheads="1"/>
          </p:cNvPicPr>
          <p:nvPr/>
        </p:nvPicPr>
        <p:blipFill>
          <a:blip r:embed="rId2"/>
          <a:srcRect/>
          <a:stretch>
            <a:fillRect/>
          </a:stretch>
        </p:blipFill>
        <p:spPr bwMode="auto">
          <a:xfrm>
            <a:off x="5762625" y="620713"/>
            <a:ext cx="3082925" cy="2505075"/>
          </a:xfrm>
          <a:prstGeom prst="rect">
            <a:avLst/>
          </a:prstGeom>
          <a:noFill/>
          <a:ln w="9525">
            <a:noFill/>
            <a:miter lim="800000"/>
            <a:headEnd/>
            <a:tailEnd/>
          </a:ln>
        </p:spPr>
      </p:pic>
      <p:pic>
        <p:nvPicPr>
          <p:cNvPr id="50183" name="Picture 12" descr="DSCN0678"/>
          <p:cNvPicPr>
            <a:picLocks noChangeAspect="1" noChangeArrowheads="1"/>
          </p:cNvPicPr>
          <p:nvPr/>
        </p:nvPicPr>
        <p:blipFill>
          <a:blip r:embed="rId3"/>
          <a:srcRect/>
          <a:stretch>
            <a:fillRect/>
          </a:stretch>
        </p:blipFill>
        <p:spPr bwMode="auto">
          <a:xfrm>
            <a:off x="3241675" y="3429000"/>
            <a:ext cx="3571875" cy="2903538"/>
          </a:xfrm>
          <a:prstGeom prst="rect">
            <a:avLst/>
          </a:prstGeom>
          <a:noFill/>
          <a:ln w="9525">
            <a:noFill/>
            <a:miter lim="800000"/>
            <a:headEnd/>
            <a:tailEnd/>
          </a:ln>
        </p:spPr>
      </p:pic>
      <p:sp>
        <p:nvSpPr>
          <p:cNvPr id="50184" name="Text Box 13"/>
          <p:cNvSpPr txBox="1">
            <a:spLocks noChangeArrowheads="1"/>
          </p:cNvSpPr>
          <p:nvPr/>
        </p:nvSpPr>
        <p:spPr bwMode="auto">
          <a:xfrm>
            <a:off x="142875" y="3352800"/>
            <a:ext cx="2667000" cy="369888"/>
          </a:xfrm>
          <a:prstGeom prst="rect">
            <a:avLst/>
          </a:prstGeom>
          <a:noFill/>
          <a:ln w="9525" algn="ctr">
            <a:noFill/>
            <a:miter lim="800000"/>
          </a:ln>
        </p:spPr>
        <p:txBody>
          <a:bodyPr wrap="none">
            <a:spAutoFit/>
          </a:bodyPr>
          <a:lstStyle/>
          <a:p>
            <a:pPr defTabSz="838200"/>
            <a:r>
              <a:rPr lang="en-US">
                <a:latin typeface="Calibri" panose="020F0502020204030204" pitchFamily="34" charset="0"/>
              </a:rPr>
              <a:t>Ultramicrotome With Cryo</a:t>
            </a:r>
            <a:endParaRPr lang="en-US">
              <a:latin typeface="Calibri" panose="020F0502020204030204" pitchFamily="34" charset="0"/>
            </a:endParaRPr>
          </a:p>
        </p:txBody>
      </p:sp>
      <p:sp>
        <p:nvSpPr>
          <p:cNvPr id="50185" name="Text Box 14"/>
          <p:cNvSpPr txBox="1">
            <a:spLocks noChangeArrowheads="1"/>
          </p:cNvSpPr>
          <p:nvPr/>
        </p:nvSpPr>
        <p:spPr bwMode="auto">
          <a:xfrm>
            <a:off x="6953250" y="3125788"/>
            <a:ext cx="1677988" cy="369887"/>
          </a:xfrm>
          <a:prstGeom prst="rect">
            <a:avLst/>
          </a:prstGeom>
          <a:noFill/>
          <a:ln w="9525" algn="ctr">
            <a:noFill/>
            <a:miter lim="800000"/>
          </a:ln>
        </p:spPr>
        <p:txBody>
          <a:bodyPr wrap="none">
            <a:spAutoFit/>
          </a:bodyPr>
          <a:lstStyle/>
          <a:p>
            <a:pPr defTabSz="838200"/>
            <a:r>
              <a:rPr lang="en-US">
                <a:latin typeface="Calibri" panose="020F0502020204030204" pitchFamily="34" charset="0"/>
              </a:rPr>
              <a:t>Ultramicrotome</a:t>
            </a:r>
            <a:endParaRPr lang="en-US">
              <a:latin typeface="Calibri" panose="020F0502020204030204" pitchFamily="34" charset="0"/>
            </a:endParaRPr>
          </a:p>
        </p:txBody>
      </p:sp>
      <p:sp>
        <p:nvSpPr>
          <p:cNvPr id="50186" name="Text Box 15"/>
          <p:cNvSpPr txBox="1">
            <a:spLocks noChangeArrowheads="1"/>
          </p:cNvSpPr>
          <p:nvPr/>
        </p:nvSpPr>
        <p:spPr bwMode="auto">
          <a:xfrm>
            <a:off x="4035425" y="6430963"/>
            <a:ext cx="1309688" cy="369887"/>
          </a:xfrm>
          <a:prstGeom prst="rect">
            <a:avLst/>
          </a:prstGeom>
          <a:noFill/>
          <a:ln w="9525" algn="ctr">
            <a:noFill/>
            <a:miter lim="800000"/>
          </a:ln>
        </p:spPr>
        <p:txBody>
          <a:bodyPr wrap="none">
            <a:spAutoFit/>
          </a:bodyPr>
          <a:lstStyle/>
          <a:p>
            <a:pPr defTabSz="838200"/>
            <a:r>
              <a:rPr lang="en-US">
                <a:latin typeface="Calibri" panose="020F0502020204030204" pitchFamily="34" charset="0"/>
              </a:rPr>
              <a:t>Knife Maker</a:t>
            </a:r>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Date Placeholder 1"/>
          <p:cNvSpPr>
            <a:spLocks noGrp="1"/>
          </p:cNvSpPr>
          <p:nvPr>
            <p:ph type="dt" sz="quarter" idx="10"/>
          </p:nvPr>
        </p:nvSpPr>
        <p:spPr>
          <a:noFill/>
        </p:spPr>
        <p:txBody>
          <a:bodyPr/>
          <a:lstStyle/>
          <a:p>
            <a:fld id="{D218D809-D0E8-4B69-8482-F2AB3772B1BB}" type="datetime2">
              <a:rPr lang="en-US" smtClean="0"/>
            </a:fld>
            <a:endParaRPr lang="en-US" smtClean="0"/>
          </a:p>
        </p:txBody>
      </p:sp>
      <p:sp>
        <p:nvSpPr>
          <p:cNvPr id="110595" name="Slide Number Placeholder 3"/>
          <p:cNvSpPr>
            <a:spLocks noGrp="1"/>
          </p:cNvSpPr>
          <p:nvPr>
            <p:ph type="sldNum" sz="quarter" idx="12"/>
          </p:nvPr>
        </p:nvSpPr>
        <p:spPr>
          <a:noFill/>
        </p:spPr>
        <p:txBody>
          <a:bodyPr/>
          <a:lstStyle/>
          <a:p>
            <a:fld id="{73E6497A-06A3-458D-948C-E03D1D3D7562}" type="slidenum">
              <a:rPr lang="en-US" smtClean="0"/>
            </a:fld>
            <a:endParaRPr lang="en-US" smtClean="0"/>
          </a:p>
        </p:txBody>
      </p:sp>
      <p:sp>
        <p:nvSpPr>
          <p:cNvPr id="110596" name="Rectangle 6"/>
          <p:cNvSpPr>
            <a:spLocks noChangeArrowheads="1"/>
          </p:cNvSpPr>
          <p:nvPr/>
        </p:nvSpPr>
        <p:spPr bwMode="auto">
          <a:xfrm>
            <a:off x="0" y="3103563"/>
            <a:ext cx="184731" cy="369332"/>
          </a:xfrm>
          <a:prstGeom prst="rect">
            <a:avLst/>
          </a:prstGeom>
          <a:noFill/>
          <a:ln w="9525" algn="ctr">
            <a:noFill/>
            <a:miter lim="800000"/>
          </a:ln>
        </p:spPr>
        <p:txBody>
          <a:bodyPr wrap="none" anchor="ctr">
            <a:spAutoFit/>
          </a:bodyPr>
          <a:lstStyle/>
          <a:p>
            <a:endParaRPr lang="en-US"/>
          </a:p>
        </p:txBody>
      </p:sp>
      <p:sp>
        <p:nvSpPr>
          <p:cNvPr id="110597" name="TextBox 3"/>
          <p:cNvSpPr txBox="1">
            <a:spLocks noChangeArrowheads="1"/>
          </p:cNvSpPr>
          <p:nvPr/>
        </p:nvSpPr>
        <p:spPr bwMode="auto">
          <a:xfrm>
            <a:off x="1828800" y="-76200"/>
            <a:ext cx="6372257" cy="707886"/>
          </a:xfrm>
          <a:prstGeom prst="rect">
            <a:avLst/>
          </a:prstGeom>
          <a:noFill/>
          <a:ln w="9525">
            <a:noFill/>
            <a:miter lim="800000"/>
          </a:ln>
        </p:spPr>
        <p:txBody>
          <a:bodyPr wrap="none">
            <a:spAutoFit/>
          </a:bodyPr>
          <a:lstStyle/>
          <a:p>
            <a:r>
              <a:rPr lang="en-US" sz="4000" dirty="0"/>
              <a:t>Review of previous classes</a:t>
            </a:r>
            <a:endParaRPr lang="en-US" sz="4000" dirty="0"/>
          </a:p>
        </p:txBody>
      </p:sp>
      <p:sp>
        <p:nvSpPr>
          <p:cNvPr id="110598" name="Rectangle 4"/>
          <p:cNvSpPr>
            <a:spLocks noChangeArrowheads="1"/>
          </p:cNvSpPr>
          <p:nvPr/>
        </p:nvSpPr>
        <p:spPr bwMode="auto">
          <a:xfrm>
            <a:off x="-23446" y="685800"/>
            <a:ext cx="4290646" cy="1600438"/>
          </a:xfrm>
          <a:prstGeom prst="rect">
            <a:avLst/>
          </a:prstGeom>
          <a:noFill/>
          <a:ln w="9525">
            <a:noFill/>
            <a:miter lim="800000"/>
          </a:ln>
        </p:spPr>
        <p:txBody>
          <a:bodyPr>
            <a:spAutoFit/>
          </a:bodyPr>
          <a:lstStyle/>
          <a:p>
            <a:pPr algn="l"/>
            <a:r>
              <a:rPr lang="en-US" sz="1400" dirty="0"/>
              <a:t>1. Nanotechnology in upward motion: next future of science and technology is nanotechnology</a:t>
            </a:r>
            <a:endParaRPr lang="en-US" sz="1400" dirty="0"/>
          </a:p>
          <a:p>
            <a:pPr algn="l"/>
            <a:r>
              <a:rPr lang="en-US" sz="1400" dirty="0"/>
              <a:t>2. Constructive - Destructive interference by thin films</a:t>
            </a:r>
            <a:endParaRPr lang="en-US" sz="1400" dirty="0"/>
          </a:p>
          <a:p>
            <a:pPr algn="l"/>
            <a:r>
              <a:rPr lang="en-US" sz="1400" dirty="0"/>
              <a:t>3. Non-Reflective Surfaces</a:t>
            </a:r>
            <a:endParaRPr lang="en-US" sz="1400" dirty="0"/>
          </a:p>
          <a:p>
            <a:pPr algn="l"/>
            <a:r>
              <a:rPr lang="en-US" sz="1400" dirty="0"/>
              <a:t>4. Super-Hydro-</a:t>
            </a:r>
            <a:r>
              <a:rPr lang="en-US" sz="1400" dirty="0" err="1"/>
              <a:t>Phobicity</a:t>
            </a:r>
            <a:endParaRPr lang="en-US" sz="1400" dirty="0"/>
          </a:p>
          <a:p>
            <a:pPr algn="l"/>
            <a:r>
              <a:rPr lang="en-US" sz="1400" dirty="0"/>
              <a:t>5. Self-Cleaning</a:t>
            </a:r>
            <a:endParaRPr lang="en-US" sz="1400" dirty="0"/>
          </a:p>
        </p:txBody>
      </p:sp>
      <p:sp>
        <p:nvSpPr>
          <p:cNvPr id="110599" name="TextBox 5"/>
          <p:cNvSpPr txBox="1">
            <a:spLocks noChangeArrowheads="1"/>
          </p:cNvSpPr>
          <p:nvPr/>
        </p:nvSpPr>
        <p:spPr bwMode="auto">
          <a:xfrm>
            <a:off x="4140707" y="604897"/>
            <a:ext cx="5003293" cy="1815882"/>
          </a:xfrm>
          <a:prstGeom prst="rect">
            <a:avLst/>
          </a:prstGeom>
          <a:noFill/>
          <a:ln w="9525">
            <a:noFill/>
            <a:miter lim="800000"/>
          </a:ln>
        </p:spPr>
        <p:txBody>
          <a:bodyPr wrap="none">
            <a:spAutoFit/>
          </a:bodyPr>
          <a:lstStyle/>
          <a:p>
            <a:pPr marL="742950" indent="-742950" algn="l">
              <a:buFontTx/>
              <a:buAutoNum type="arabicPeriod"/>
            </a:pPr>
            <a:r>
              <a:rPr lang="en-US" sz="1400" dirty="0" err="1">
                <a:solidFill>
                  <a:srgbClr val="FF0000"/>
                </a:solidFill>
              </a:rPr>
              <a:t>Nano</a:t>
            </a:r>
            <a:r>
              <a:rPr lang="en-US" sz="1400" dirty="0">
                <a:solidFill>
                  <a:srgbClr val="FF0000"/>
                </a:solidFill>
              </a:rPr>
              <a:t> in </a:t>
            </a:r>
            <a:r>
              <a:rPr lang="en-US" sz="1400" dirty="0" err="1">
                <a:solidFill>
                  <a:srgbClr val="FF0000"/>
                </a:solidFill>
              </a:rPr>
              <a:t>Histroy</a:t>
            </a:r>
            <a:endParaRPr lang="en-US" sz="1400" dirty="0">
              <a:solidFill>
                <a:srgbClr val="FF0000"/>
              </a:solidFill>
            </a:endParaRPr>
          </a:p>
          <a:p>
            <a:pPr marL="742950" indent="-742950" algn="l">
              <a:buFontTx/>
              <a:buAutoNum type="arabicPeriod"/>
            </a:pPr>
            <a:r>
              <a:rPr lang="en-US" sz="1400" dirty="0">
                <a:solidFill>
                  <a:srgbClr val="FF0000"/>
                </a:solidFill>
              </a:rPr>
              <a:t>The Localized Surface Plasmon Resonance</a:t>
            </a:r>
            <a:endParaRPr lang="en-US" sz="1400" dirty="0">
              <a:solidFill>
                <a:srgbClr val="FF0000"/>
              </a:solidFill>
            </a:endParaRPr>
          </a:p>
          <a:p>
            <a:pPr marL="742950" indent="-742950" algn="l">
              <a:buFontTx/>
              <a:buAutoNum type="arabicPeriod"/>
            </a:pPr>
            <a:r>
              <a:rPr lang="en-US" sz="1400" dirty="0">
                <a:solidFill>
                  <a:srgbClr val="FF0000"/>
                </a:solidFill>
              </a:rPr>
              <a:t>DICHROISM</a:t>
            </a:r>
            <a:endParaRPr lang="en-US" sz="1400" dirty="0">
              <a:solidFill>
                <a:srgbClr val="FF0000"/>
              </a:solidFill>
            </a:endParaRPr>
          </a:p>
          <a:p>
            <a:pPr marL="742950" indent="-742950" algn="l">
              <a:buFontTx/>
              <a:buAutoNum type="arabicPeriod"/>
            </a:pPr>
            <a:r>
              <a:rPr lang="en-US" sz="1400" dirty="0">
                <a:solidFill>
                  <a:srgbClr val="FF0000"/>
                </a:solidFill>
              </a:rPr>
              <a:t>Development of </a:t>
            </a:r>
            <a:r>
              <a:rPr lang="en-US" sz="1400" dirty="0" err="1">
                <a:solidFill>
                  <a:srgbClr val="FF0000"/>
                </a:solidFill>
              </a:rPr>
              <a:t>nanoscience</a:t>
            </a:r>
            <a:r>
              <a:rPr lang="en-US" sz="1400" dirty="0">
                <a:solidFill>
                  <a:srgbClr val="FF0000"/>
                </a:solidFill>
              </a:rPr>
              <a:t> and technology</a:t>
            </a:r>
            <a:endParaRPr lang="en-US" sz="1400" dirty="0">
              <a:solidFill>
                <a:srgbClr val="FF0000"/>
              </a:solidFill>
            </a:endParaRPr>
          </a:p>
          <a:p>
            <a:pPr marL="742950" indent="-742950" algn="l">
              <a:buFontTx/>
              <a:buAutoNum type="arabicPeriod"/>
            </a:pPr>
            <a:r>
              <a:rPr lang="en-US" sz="1400" dirty="0">
                <a:solidFill>
                  <a:srgbClr val="FF0000"/>
                </a:solidFill>
              </a:rPr>
              <a:t>Diversity of </a:t>
            </a:r>
            <a:r>
              <a:rPr lang="en-US" sz="1400" dirty="0" err="1">
                <a:solidFill>
                  <a:srgbClr val="FF0000"/>
                </a:solidFill>
              </a:rPr>
              <a:t>nano</a:t>
            </a:r>
            <a:r>
              <a:rPr lang="en-US" sz="1400" dirty="0">
                <a:solidFill>
                  <a:srgbClr val="FF0000"/>
                </a:solidFill>
              </a:rPr>
              <a:t> field</a:t>
            </a:r>
            <a:endParaRPr lang="en-US" sz="1400" dirty="0">
              <a:solidFill>
                <a:srgbClr val="FF0000"/>
              </a:solidFill>
            </a:endParaRPr>
          </a:p>
          <a:p>
            <a:pPr marL="742950" indent="-742950" algn="l">
              <a:buFontTx/>
              <a:buAutoNum type="arabicPeriod"/>
            </a:pPr>
            <a:r>
              <a:rPr lang="en-US" sz="1400" dirty="0">
                <a:solidFill>
                  <a:srgbClr val="FF0000"/>
                </a:solidFill>
              </a:rPr>
              <a:t>Surface to volume atoms of </a:t>
            </a:r>
            <a:r>
              <a:rPr lang="en-US" sz="1400" dirty="0" err="1">
                <a:solidFill>
                  <a:srgbClr val="FF0000"/>
                </a:solidFill>
              </a:rPr>
              <a:t>Cuboctahedral</a:t>
            </a:r>
            <a:r>
              <a:rPr lang="en-US" sz="1400" dirty="0">
                <a:solidFill>
                  <a:srgbClr val="FF0000"/>
                </a:solidFill>
              </a:rPr>
              <a:t> system</a:t>
            </a:r>
            <a:endParaRPr lang="en-US" sz="1400" dirty="0">
              <a:solidFill>
                <a:srgbClr val="FF0000"/>
              </a:solidFill>
            </a:endParaRPr>
          </a:p>
          <a:p>
            <a:pPr marL="742950" indent="-742950" algn="l">
              <a:buFontTx/>
              <a:buAutoNum type="arabicPeriod"/>
            </a:pPr>
            <a:r>
              <a:rPr lang="en-US" sz="1400" dirty="0">
                <a:solidFill>
                  <a:srgbClr val="FF0000"/>
                </a:solidFill>
              </a:rPr>
              <a:t>M(K) = (1/3)*(10K</a:t>
            </a:r>
            <a:r>
              <a:rPr lang="en-US" sz="1400" baseline="30000" dirty="0">
                <a:solidFill>
                  <a:srgbClr val="FF0000"/>
                </a:solidFill>
              </a:rPr>
              <a:t>3</a:t>
            </a:r>
            <a:r>
              <a:rPr lang="en-US" sz="1400" dirty="0">
                <a:solidFill>
                  <a:srgbClr val="FF0000"/>
                </a:solidFill>
              </a:rPr>
              <a:t>+15K</a:t>
            </a:r>
            <a:r>
              <a:rPr lang="en-US" sz="1400" baseline="30000" dirty="0">
                <a:solidFill>
                  <a:srgbClr val="FF0000"/>
                </a:solidFill>
              </a:rPr>
              <a:t>2</a:t>
            </a:r>
            <a:r>
              <a:rPr lang="en-US" sz="1400" dirty="0">
                <a:solidFill>
                  <a:srgbClr val="FF0000"/>
                </a:solidFill>
              </a:rPr>
              <a:t>+11K+3), K = No. of shell</a:t>
            </a:r>
            <a:endParaRPr lang="en-US" sz="1400" dirty="0">
              <a:solidFill>
                <a:srgbClr val="FF0000"/>
              </a:solidFill>
            </a:endParaRPr>
          </a:p>
          <a:p>
            <a:pPr marL="742950" indent="-742950" algn="l"/>
            <a:r>
              <a:rPr lang="en-US" sz="1400" dirty="0">
                <a:solidFill>
                  <a:srgbClr val="FF0000"/>
                </a:solidFill>
              </a:rPr>
              <a:t>	N</a:t>
            </a:r>
            <a:r>
              <a:rPr lang="en-US" sz="1400" baseline="-25000" dirty="0">
                <a:solidFill>
                  <a:srgbClr val="FF0000"/>
                </a:solidFill>
              </a:rPr>
              <a:t>K</a:t>
            </a:r>
            <a:r>
              <a:rPr lang="en-US" sz="1400" dirty="0">
                <a:solidFill>
                  <a:srgbClr val="FF0000"/>
                </a:solidFill>
              </a:rPr>
              <a:t> =10K</a:t>
            </a:r>
            <a:r>
              <a:rPr lang="en-US" sz="1400" baseline="30000" dirty="0">
                <a:solidFill>
                  <a:srgbClr val="FF0000"/>
                </a:solidFill>
              </a:rPr>
              <a:t>2</a:t>
            </a:r>
            <a:r>
              <a:rPr lang="en-US" sz="1400" dirty="0">
                <a:solidFill>
                  <a:srgbClr val="FF0000"/>
                </a:solidFill>
              </a:rPr>
              <a:t> + 2, Every shell contains number of  shell</a:t>
            </a:r>
            <a:endParaRPr lang="en-US" sz="1400" dirty="0">
              <a:solidFill>
                <a:srgbClr val="FF0000"/>
              </a:solidFill>
            </a:endParaRPr>
          </a:p>
        </p:txBody>
      </p:sp>
      <p:sp>
        <p:nvSpPr>
          <p:cNvPr id="110600" name="TextBox 12"/>
          <p:cNvSpPr txBox="1">
            <a:spLocks noChangeArrowheads="1"/>
          </p:cNvSpPr>
          <p:nvPr/>
        </p:nvSpPr>
        <p:spPr bwMode="auto">
          <a:xfrm>
            <a:off x="5627077" y="2819400"/>
            <a:ext cx="1826141" cy="400110"/>
          </a:xfrm>
          <a:prstGeom prst="rect">
            <a:avLst/>
          </a:prstGeom>
          <a:noFill/>
          <a:ln w="9525">
            <a:noFill/>
            <a:miter lim="800000"/>
          </a:ln>
        </p:spPr>
        <p:txBody>
          <a:bodyPr wrap="none">
            <a:spAutoFit/>
          </a:bodyPr>
          <a:lstStyle/>
          <a:p>
            <a:r>
              <a:rPr lang="en-US" sz="2000" b="1" dirty="0">
                <a:solidFill>
                  <a:srgbClr val="0000CC"/>
                </a:solidFill>
              </a:rPr>
              <a:t>SIZE EFFECT</a:t>
            </a:r>
            <a:endParaRPr lang="en-US" sz="2000" b="1" dirty="0">
              <a:solidFill>
                <a:srgbClr val="0000CC"/>
              </a:solidFill>
            </a:endParaRPr>
          </a:p>
        </p:txBody>
      </p:sp>
      <p:sp>
        <p:nvSpPr>
          <p:cNvPr id="110601" name="TextBox 13"/>
          <p:cNvSpPr txBox="1">
            <a:spLocks noChangeArrowheads="1"/>
          </p:cNvSpPr>
          <p:nvPr/>
        </p:nvSpPr>
        <p:spPr bwMode="auto">
          <a:xfrm>
            <a:off x="281354" y="2971801"/>
            <a:ext cx="2315890" cy="461665"/>
          </a:xfrm>
          <a:prstGeom prst="rect">
            <a:avLst/>
          </a:prstGeom>
          <a:noFill/>
          <a:ln w="9525">
            <a:noFill/>
            <a:miter lim="800000"/>
          </a:ln>
        </p:spPr>
        <p:txBody>
          <a:bodyPr wrap="none">
            <a:spAutoFit/>
          </a:bodyPr>
          <a:lstStyle/>
          <a:p>
            <a:r>
              <a:rPr lang="en-US" sz="2400"/>
              <a:t>Quantum Effect</a:t>
            </a:r>
            <a:endParaRPr lang="en-US" sz="2400"/>
          </a:p>
        </p:txBody>
      </p:sp>
      <p:sp>
        <p:nvSpPr>
          <p:cNvPr id="110603" name="TextBox 15"/>
          <p:cNvSpPr txBox="1">
            <a:spLocks noChangeArrowheads="1"/>
          </p:cNvSpPr>
          <p:nvPr/>
        </p:nvSpPr>
        <p:spPr bwMode="auto">
          <a:xfrm>
            <a:off x="152400" y="3352800"/>
            <a:ext cx="4901663" cy="584775"/>
          </a:xfrm>
          <a:prstGeom prst="rect">
            <a:avLst/>
          </a:prstGeom>
          <a:noFill/>
          <a:ln w="9525">
            <a:noFill/>
            <a:miter lim="800000"/>
          </a:ln>
        </p:spPr>
        <p:txBody>
          <a:bodyPr wrap="none">
            <a:spAutoFit/>
          </a:bodyPr>
          <a:lstStyle/>
          <a:p>
            <a:r>
              <a:rPr lang="en-US" sz="1600" dirty="0"/>
              <a:t>To-Down Method of Preparation</a:t>
            </a:r>
            <a:endParaRPr lang="en-US" sz="1600" dirty="0"/>
          </a:p>
          <a:p>
            <a:r>
              <a:rPr lang="en-US" sz="1600" dirty="0"/>
              <a:t>Ball mill, Thermal, Arc discharge, Laser ablation etc.</a:t>
            </a:r>
            <a:endParaRPr lang="en-US" sz="1600" dirty="0"/>
          </a:p>
        </p:txBody>
      </p:sp>
      <p:sp>
        <p:nvSpPr>
          <p:cNvPr id="12" name="TextBox 11"/>
          <p:cNvSpPr txBox="1"/>
          <p:nvPr/>
        </p:nvSpPr>
        <p:spPr>
          <a:xfrm>
            <a:off x="152400" y="3962400"/>
            <a:ext cx="2667718" cy="338554"/>
          </a:xfrm>
          <a:prstGeom prst="rect">
            <a:avLst/>
          </a:prstGeom>
          <a:noFill/>
        </p:spPr>
        <p:txBody>
          <a:bodyPr wrap="none" rtlCol="0">
            <a:spAutoFit/>
          </a:bodyPr>
          <a:lstStyle/>
          <a:p>
            <a:r>
              <a:rPr lang="en-US" sz="1600" dirty="0" smtClean="0">
                <a:solidFill>
                  <a:srgbClr val="002060"/>
                </a:solidFill>
                <a:cs typeface="Simplified Arabic Fixed" pitchFamily="49" charset="-78"/>
              </a:rPr>
              <a:t>LITHOGRAPHIC METHOD</a:t>
            </a:r>
            <a:endParaRPr lang="en-US" sz="1600" dirty="0">
              <a:solidFill>
                <a:srgbClr val="002060"/>
              </a:solidFill>
              <a:cs typeface="Simplified Arabic Fixed" pitchFamily="49" charset="-78"/>
            </a:endParaRPr>
          </a:p>
        </p:txBody>
      </p:sp>
      <p:sp>
        <p:nvSpPr>
          <p:cNvPr id="13" name="TextBox 12"/>
          <p:cNvSpPr txBox="1"/>
          <p:nvPr/>
        </p:nvSpPr>
        <p:spPr>
          <a:xfrm>
            <a:off x="228600" y="4267200"/>
            <a:ext cx="2142574" cy="369332"/>
          </a:xfrm>
          <a:prstGeom prst="rect">
            <a:avLst/>
          </a:prstGeom>
          <a:noFill/>
        </p:spPr>
        <p:txBody>
          <a:bodyPr wrap="none" rtlCol="0">
            <a:spAutoFit/>
          </a:bodyPr>
          <a:lstStyle/>
          <a:p>
            <a:r>
              <a:rPr lang="en-US" dirty="0" smtClean="0"/>
              <a:t>Bottom-UP method</a:t>
            </a:r>
            <a:endParaRPr lang="en-US" dirty="0"/>
          </a:p>
        </p:txBody>
      </p:sp>
      <p:sp>
        <p:nvSpPr>
          <p:cNvPr id="14" name="TextBox 13"/>
          <p:cNvSpPr txBox="1"/>
          <p:nvPr/>
        </p:nvSpPr>
        <p:spPr>
          <a:xfrm>
            <a:off x="1447800" y="4648200"/>
            <a:ext cx="7350602" cy="954107"/>
          </a:xfrm>
          <a:prstGeom prst="rect">
            <a:avLst/>
          </a:prstGeom>
          <a:noFill/>
        </p:spPr>
        <p:txBody>
          <a:bodyPr wrap="none" rtlCol="0">
            <a:spAutoFit/>
          </a:bodyPr>
          <a:lstStyle/>
          <a:p>
            <a:r>
              <a:rPr lang="en-US" sz="2800" b="1" dirty="0" smtClean="0">
                <a:solidFill>
                  <a:srgbClr val="00B050"/>
                </a:solidFill>
              </a:rPr>
              <a:t>HOW TO REALIZE THE NANOPARTICLE ?</a:t>
            </a:r>
            <a:endParaRPr lang="en-US" sz="2800" b="1" dirty="0" smtClean="0">
              <a:solidFill>
                <a:srgbClr val="00B050"/>
              </a:solidFill>
            </a:endParaRPr>
          </a:p>
          <a:p>
            <a:r>
              <a:rPr lang="en-US" sz="2800" b="1" dirty="0" smtClean="0">
                <a:solidFill>
                  <a:srgbClr val="00B050"/>
                </a:solidFill>
              </a:rPr>
              <a:t>                                </a:t>
            </a:r>
            <a:r>
              <a:rPr lang="en-US" b="1" dirty="0" smtClean="0">
                <a:solidFill>
                  <a:srgbClr val="FF0000"/>
                </a:solidFill>
              </a:rPr>
              <a:t>TEM</a:t>
            </a:r>
            <a:r>
              <a:rPr lang="en-US" b="1" dirty="0" smtClean="0">
                <a:solidFill>
                  <a:srgbClr val="00B050"/>
                </a:solidFill>
              </a:rPr>
              <a:t> </a:t>
            </a:r>
            <a:endParaRPr lang="en-US" b="1" dirty="0">
              <a:solidFill>
                <a:srgbClr val="00B050"/>
              </a:solidFill>
            </a:endParaRPr>
          </a:p>
        </p:txBody>
      </p:sp>
      <p:sp>
        <p:nvSpPr>
          <p:cNvPr id="15" name="TextBox 14"/>
          <p:cNvSpPr txBox="1"/>
          <p:nvPr/>
        </p:nvSpPr>
        <p:spPr>
          <a:xfrm>
            <a:off x="4419600" y="5715000"/>
            <a:ext cx="1074333" cy="584775"/>
          </a:xfrm>
          <a:prstGeom prst="rect">
            <a:avLst/>
          </a:prstGeom>
          <a:noFill/>
        </p:spPr>
        <p:txBody>
          <a:bodyPr wrap="none" rtlCol="0">
            <a:spAutoFit/>
          </a:bodyPr>
          <a:lstStyle/>
          <a:p>
            <a:r>
              <a:rPr lang="en-US" sz="3200" dirty="0" smtClean="0">
                <a:solidFill>
                  <a:srgbClr val="00B0F0"/>
                </a:solidFill>
              </a:rPr>
              <a:t>SEM</a:t>
            </a:r>
            <a:endParaRPr lang="en-US" sz="3200" dirty="0">
              <a:solidFill>
                <a:srgbClr val="00B0F0"/>
              </a:solidFill>
            </a:endParaRPr>
          </a:p>
        </p:txBody>
      </p:sp>
      <p:cxnSp>
        <p:nvCxnSpPr>
          <p:cNvPr id="17" name="Straight Arrow Connector 16"/>
          <p:cNvCxnSpPr/>
          <p:nvPr/>
        </p:nvCxnSpPr>
        <p:spPr>
          <a:xfrm rot="5400000">
            <a:off x="4762500" y="6438900"/>
            <a:ext cx="381000" cy="1588"/>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1"/>
          <p:cNvSpPr>
            <a:spLocks noGrp="1"/>
          </p:cNvSpPr>
          <p:nvPr>
            <p:ph type="dt" sz="quarter" idx="10"/>
          </p:nvPr>
        </p:nvSpPr>
        <p:spPr/>
        <p:txBody>
          <a:bodyPr/>
          <a:lstStyle/>
          <a:p>
            <a:pPr defTabSz="838200">
              <a:defRPr/>
            </a:pPr>
            <a:fld id="{30782065-182E-43EF-AFD6-BA69D1482E61}" type="datetime2">
              <a:rPr lang="en-US"/>
            </a:fld>
            <a:endParaRPr lang="en-US"/>
          </a:p>
        </p:txBody>
      </p:sp>
      <p:sp>
        <p:nvSpPr>
          <p:cNvPr id="47107" name="Slide Number Placeholder 3"/>
          <p:cNvSpPr>
            <a:spLocks noGrp="1"/>
          </p:cNvSpPr>
          <p:nvPr>
            <p:ph type="sldNum" sz="quarter" idx="12"/>
          </p:nvPr>
        </p:nvSpPr>
        <p:spPr/>
        <p:txBody>
          <a:bodyPr/>
          <a:lstStyle/>
          <a:p>
            <a:pPr defTabSz="838200">
              <a:defRPr/>
            </a:pPr>
            <a:fld id="{8316CB40-5705-4B55-A9C4-7C50D8186533}" type="slidenum">
              <a:rPr lang="en-US"/>
            </a:fld>
            <a:endParaRPr lang="en-US"/>
          </a:p>
        </p:txBody>
      </p:sp>
      <p:sp>
        <p:nvSpPr>
          <p:cNvPr id="19460"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19461" name="Rectangle 10"/>
          <p:cNvSpPr>
            <a:spLocks noChangeArrowheads="1"/>
          </p:cNvSpPr>
          <p:nvPr/>
        </p:nvSpPr>
        <p:spPr bwMode="auto">
          <a:xfrm>
            <a:off x="1679575" y="76200"/>
            <a:ext cx="7007225" cy="519112"/>
          </a:xfrm>
          <a:prstGeom prst="rect">
            <a:avLst/>
          </a:prstGeom>
          <a:noFill/>
          <a:ln w="9525" algn="ctr">
            <a:noFill/>
            <a:miter lim="800000"/>
          </a:ln>
        </p:spPr>
        <p:txBody>
          <a:bodyPr lIns="91433" tIns="45716" rIns="91433" bIns="45716">
            <a:spAutoFit/>
          </a:bodyPr>
          <a:lstStyle/>
          <a:p>
            <a:pPr defTabSz="838200"/>
            <a:r>
              <a:rPr lang="en-US" sz="2800" b="1" dirty="0">
                <a:solidFill>
                  <a:srgbClr val="FF0000"/>
                </a:solidFill>
                <a:latin typeface="Calibri" panose="020F0502020204030204" pitchFamily="34" charset="0"/>
              </a:rPr>
              <a:t>Interaction between electrons and specimen</a:t>
            </a:r>
            <a:endParaRPr lang="en-US" sz="2800" b="1" dirty="0">
              <a:solidFill>
                <a:srgbClr val="FF0000"/>
              </a:solidFill>
              <a:latin typeface="Calibri" panose="020F0502020204030204" pitchFamily="34" charset="0"/>
            </a:endParaRPr>
          </a:p>
        </p:txBody>
      </p:sp>
      <p:sp>
        <p:nvSpPr>
          <p:cNvPr id="19462" name="Rectangle 13"/>
          <p:cNvSpPr>
            <a:spLocks noChangeArrowheads="1"/>
          </p:cNvSpPr>
          <p:nvPr/>
        </p:nvSpPr>
        <p:spPr bwMode="auto">
          <a:xfrm>
            <a:off x="438150" y="5554663"/>
            <a:ext cx="8126413" cy="646112"/>
          </a:xfrm>
          <a:prstGeom prst="rect">
            <a:avLst/>
          </a:prstGeom>
          <a:noFill/>
          <a:ln w="9525" algn="ctr">
            <a:noFill/>
            <a:miter lim="800000"/>
          </a:ln>
        </p:spPr>
        <p:txBody>
          <a:bodyPr lIns="91433" tIns="45716" rIns="91433" bIns="45716">
            <a:spAutoFit/>
          </a:bodyPr>
          <a:lstStyle/>
          <a:p>
            <a:pPr defTabSz="838200"/>
            <a:r>
              <a:rPr lang="en-US">
                <a:latin typeface="Calibri" panose="020F0502020204030204" pitchFamily="34" charset="0"/>
              </a:rPr>
              <a:t>The interaction generates a lot of signals which can be used in scanning electron microscopy (SEM) and transmission electron microscopy (TEM)</a:t>
            </a:r>
            <a:endParaRPr lang="en-US">
              <a:latin typeface="Calibri" panose="020F0502020204030204" pitchFamily="34" charset="0"/>
            </a:endParaRPr>
          </a:p>
        </p:txBody>
      </p:sp>
      <p:pic>
        <p:nvPicPr>
          <p:cNvPr id="19463" name="Picture 14"/>
          <p:cNvPicPr>
            <a:picLocks noChangeAspect="1" noChangeArrowheads="1"/>
          </p:cNvPicPr>
          <p:nvPr/>
        </p:nvPicPr>
        <p:blipFill>
          <a:blip r:embed="rId1"/>
          <a:srcRect/>
          <a:stretch>
            <a:fillRect/>
          </a:stretch>
        </p:blipFill>
        <p:spPr bwMode="auto">
          <a:xfrm>
            <a:off x="2812474" y="917575"/>
            <a:ext cx="5745162" cy="3959225"/>
          </a:xfrm>
          <a:prstGeom prst="rect">
            <a:avLst/>
          </a:prstGeom>
          <a:noFill/>
          <a:ln w="9525">
            <a:noFill/>
            <a:miter lim="800000"/>
            <a:headEnd/>
            <a:tailEnd/>
          </a:ln>
        </p:spPr>
      </p:pic>
      <p:pic>
        <p:nvPicPr>
          <p:cNvPr id="19464" name="Picture 15"/>
          <p:cNvPicPr>
            <a:picLocks noChangeAspect="1" noChangeArrowheads="1"/>
          </p:cNvPicPr>
          <p:nvPr/>
        </p:nvPicPr>
        <p:blipFill>
          <a:blip r:embed="rId2"/>
          <a:srcRect/>
          <a:stretch>
            <a:fillRect/>
          </a:stretch>
        </p:blipFill>
        <p:spPr bwMode="auto">
          <a:xfrm>
            <a:off x="649288" y="1228725"/>
            <a:ext cx="887412" cy="4314825"/>
          </a:xfrm>
          <a:prstGeom prst="rect">
            <a:avLst/>
          </a:prstGeom>
          <a:noFill/>
          <a:ln w="9525">
            <a:noFill/>
            <a:miter lim="800000"/>
            <a:headEnd/>
            <a:tailEnd/>
          </a:ln>
        </p:spPr>
      </p:pic>
      <p:sp>
        <p:nvSpPr>
          <p:cNvPr id="3" name="Rectangle 2"/>
          <p:cNvSpPr/>
          <p:nvPr/>
        </p:nvSpPr>
        <p:spPr>
          <a:xfrm>
            <a:off x="2812474" y="2743200"/>
            <a:ext cx="5950526"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D:\2011-12-25_D\Service_IITP\Inspire_DST\DSCN2891.JPG"/>
          <p:cNvPicPr>
            <a:picLocks noChangeAspect="1" noChangeArrowheads="1"/>
          </p:cNvPicPr>
          <p:nvPr/>
        </p:nvPicPr>
        <p:blipFill>
          <a:blip r:embed="rId1" cstate="print"/>
          <a:srcRect/>
          <a:stretch>
            <a:fillRect/>
          </a:stretch>
        </p:blipFill>
        <p:spPr bwMode="auto">
          <a:xfrm>
            <a:off x="381000" y="228600"/>
            <a:ext cx="8763000" cy="6066695"/>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7EC8825-36D5-4B82-ABC1-5BE25275EA7E}" type="datetime2">
              <a:rPr lang="en-US" smtClean="0"/>
            </a:fld>
            <a:endParaRPr lang="en-US"/>
          </a:p>
        </p:txBody>
      </p:sp>
      <p:sp>
        <p:nvSpPr>
          <p:cNvPr id="3" name="Slide Number Placeholder 2"/>
          <p:cNvSpPr>
            <a:spLocks noGrp="1"/>
          </p:cNvSpPr>
          <p:nvPr>
            <p:ph type="sldNum" sz="quarter" idx="12"/>
          </p:nvPr>
        </p:nvSpPr>
        <p:spPr/>
        <p:txBody>
          <a:bodyPr/>
          <a:lstStyle/>
          <a:p>
            <a:pPr>
              <a:defRPr/>
            </a:pPr>
            <a:fld id="{DF6DF4E3-AD3F-481A-BBB2-65B85F7E7074}" type="slidenum">
              <a:rPr lang="en-US" smtClean="0"/>
            </a:fld>
            <a:endParaRPr lang="en-US"/>
          </a:p>
        </p:txBody>
      </p:sp>
      <p:sp>
        <p:nvSpPr>
          <p:cNvPr id="4" name="Rectangle 3" descr="Rectangle: Click to edit Master text styles&#10;Second level&#10;Third level&#10;Fourth level&#10;Fifth level"/>
          <p:cNvSpPr txBox="1">
            <a:spLocks noChangeArrowheads="1"/>
          </p:cNvSpPr>
          <p:nvPr/>
        </p:nvSpPr>
        <p:spPr>
          <a:xfrm>
            <a:off x="0" y="0"/>
            <a:ext cx="7174523" cy="5111750"/>
          </a:xfrm>
          <a:prstGeom prst="rect">
            <a:avLst/>
          </a:prstGeom>
        </p:spPr>
        <p:txBody>
          <a:bodyPr/>
          <a:lstStyle/>
          <a:p>
            <a:pPr marL="314325" marR="0" lvl="0" indent="-314325" algn="l" defTabSz="838200" rtl="0" eaLnBrk="0" fontAlgn="base" latinLnBrk="0" hangingPunct="0">
              <a:lnSpc>
                <a:spcPct val="100000"/>
              </a:lnSpc>
              <a:spcBef>
                <a:spcPct val="20000"/>
              </a:spcBef>
              <a:spcAft>
                <a:spcPct val="0"/>
              </a:spcAft>
              <a:buClrTx/>
              <a:buSzTx/>
              <a:buFontTx/>
              <a:buChar char="•"/>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Thus an x-ray spectrum will also show characteristic x-rays arising from L to K and M to K transitions after ionization of a K electron</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681355" marR="0" lvl="1" indent="-262255" algn="l" defTabSz="838200" rtl="0" eaLnBrk="0" fontAlgn="base" latinLnBrk="0" hangingPunct="0">
              <a:lnSpc>
                <a:spcPct val="100000"/>
              </a:lnSpc>
              <a:spcBef>
                <a:spcPct val="20000"/>
              </a:spcBef>
              <a:spcAft>
                <a:spcPct val="0"/>
              </a:spcAft>
              <a:buClrTx/>
              <a:buSzTx/>
              <a:buFontTx/>
              <a:buChar char="–"/>
              <a:defRPr/>
            </a:pPr>
            <a:r>
              <a:rPr kumimoji="0" lang="en-US" sz="2600" b="0" i="0" u="none" strike="noStrike" kern="0" cap="none" spc="0" normalizeH="0" baseline="0" noProof="0" dirty="0" smtClean="0">
                <a:ln>
                  <a:noFill/>
                </a:ln>
                <a:solidFill>
                  <a:schemeClr val="tx1"/>
                </a:solidFill>
                <a:effectLst/>
                <a:uLnTx/>
                <a:uFillTx/>
                <a:latin typeface="+mn-lt"/>
              </a:rPr>
              <a:t>Usually transitions to higher shells absorbed by the filtration or are not x-rays</a:t>
            </a:r>
            <a:endParaRPr kumimoji="0" lang="en-US" sz="2600" b="0" i="0" u="none" strike="noStrike" kern="0" cap="none" spc="0" normalizeH="0" baseline="0" noProof="0" dirty="0">
              <a:ln>
                <a:noFill/>
              </a:ln>
              <a:solidFill>
                <a:schemeClr val="tx1"/>
              </a:solidFill>
              <a:effectLst/>
              <a:uLnTx/>
              <a:uFillTx/>
              <a:latin typeface="+mn-lt"/>
            </a:endParaRPr>
          </a:p>
        </p:txBody>
      </p:sp>
      <p:pic>
        <p:nvPicPr>
          <p:cNvPr id="5" name="Picture 5" descr="Image16"/>
          <p:cNvPicPr>
            <a:picLocks noChangeAspect="1" noChangeArrowheads="1"/>
          </p:cNvPicPr>
          <p:nvPr/>
        </p:nvPicPr>
        <p:blipFill>
          <a:blip r:embed="rId1"/>
          <a:srcRect/>
          <a:stretch>
            <a:fillRect/>
          </a:stretch>
        </p:blipFill>
        <p:spPr bwMode="auto">
          <a:xfrm>
            <a:off x="3868615" y="2144397"/>
            <a:ext cx="4079631" cy="4075429"/>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3"/>
          <p:cNvSpPr>
            <a:spLocks noGrp="1"/>
          </p:cNvSpPr>
          <p:nvPr>
            <p:ph type="dt" sz="quarter" idx="10"/>
          </p:nvPr>
        </p:nvSpPr>
        <p:spPr/>
        <p:txBody>
          <a:bodyPr/>
          <a:lstStyle/>
          <a:p>
            <a:pPr defTabSz="838200">
              <a:defRPr/>
            </a:pPr>
            <a:fld id="{C9F00CEA-4F82-4451-B755-1C6601083EC0}" type="datetime2">
              <a:rPr lang="en-US"/>
            </a:fld>
            <a:endParaRPr lang="en-US"/>
          </a:p>
        </p:txBody>
      </p:sp>
      <p:sp>
        <p:nvSpPr>
          <p:cNvPr id="78851" name="Slide Number Placeholder 5"/>
          <p:cNvSpPr>
            <a:spLocks noGrp="1"/>
          </p:cNvSpPr>
          <p:nvPr>
            <p:ph type="sldNum" sz="quarter" idx="12"/>
          </p:nvPr>
        </p:nvSpPr>
        <p:spPr/>
        <p:txBody>
          <a:bodyPr/>
          <a:lstStyle/>
          <a:p>
            <a:pPr defTabSz="838200">
              <a:defRPr/>
            </a:pPr>
            <a:fld id="{3CC295AF-1C2C-4B38-9DF3-5E0BE4BEA067}" type="slidenum">
              <a:rPr lang="en-US"/>
            </a:fld>
            <a:endParaRPr lang="en-US"/>
          </a:p>
        </p:txBody>
      </p:sp>
      <p:sp>
        <p:nvSpPr>
          <p:cNvPr id="51204" name="Text Box 5"/>
          <p:cNvSpPr txBox="1">
            <a:spLocks noChangeArrowheads="1"/>
          </p:cNvSpPr>
          <p:nvPr/>
        </p:nvSpPr>
        <p:spPr bwMode="auto">
          <a:xfrm>
            <a:off x="3016250" y="3948113"/>
            <a:ext cx="184150" cy="369887"/>
          </a:xfrm>
          <a:prstGeom prst="rect">
            <a:avLst/>
          </a:prstGeom>
          <a:noFill/>
          <a:ln w="9525" algn="ctr">
            <a:noFill/>
            <a:miter lim="800000"/>
          </a:ln>
        </p:spPr>
        <p:txBody>
          <a:bodyPr wrap="none">
            <a:spAutoFit/>
          </a:bodyPr>
          <a:lstStyle/>
          <a:p>
            <a:pPr defTabSz="838200"/>
            <a:endParaRPr lang="en-US">
              <a:latin typeface="Calibri" panose="020F0502020204030204" pitchFamily="34" charset="0"/>
            </a:endParaRPr>
          </a:p>
        </p:txBody>
      </p:sp>
      <p:sp>
        <p:nvSpPr>
          <p:cNvPr id="809990" name="Rectangle 6"/>
          <p:cNvSpPr>
            <a:spLocks noGrp="1" noChangeArrowheads="1"/>
          </p:cNvSpPr>
          <p:nvPr>
            <p:ph type="body" sz="half" idx="1"/>
          </p:nvPr>
        </p:nvSpPr>
        <p:spPr>
          <a:xfrm>
            <a:off x="228600" y="923925"/>
            <a:ext cx="8458200" cy="5313363"/>
          </a:xfrm>
          <a:effectLst>
            <a:outerShdw dist="12700" dir="8100000" algn="ctr" rotWithShape="0">
              <a:srgbClr val="FFFFFF">
                <a:alpha val="75000"/>
              </a:srgbClr>
            </a:outerShdw>
          </a:effectLst>
        </p:spPr>
        <p:txBody>
          <a:bodyPr rtlCol="0">
            <a:normAutofit/>
          </a:bodyPr>
          <a:lstStyle/>
          <a:p>
            <a:pPr eaLnBrk="1" fontAlgn="auto" hangingPunct="1">
              <a:spcAft>
                <a:spcPts val="0"/>
              </a:spcAft>
              <a:defRPr/>
            </a:pPr>
            <a:r>
              <a:rPr lang="en-US" sz="3500" dirty="0" smtClean="0"/>
              <a:t>The SEM functions much like an optical microscope but uses electrons instead of visible light waves.</a:t>
            </a:r>
            <a:endParaRPr lang="en-US" sz="3500" dirty="0" smtClean="0"/>
          </a:p>
          <a:p>
            <a:pPr eaLnBrk="1" fontAlgn="auto" hangingPunct="1">
              <a:spcAft>
                <a:spcPts val="0"/>
              </a:spcAft>
              <a:defRPr/>
            </a:pPr>
            <a:r>
              <a:rPr lang="en-US" sz="3500" dirty="0" smtClean="0"/>
              <a:t>The SEM uses a series of EM coils as lenses to focus and manipulate the electron beam.</a:t>
            </a:r>
            <a:endParaRPr lang="en-US" sz="3500" dirty="0" smtClean="0"/>
          </a:p>
          <a:p>
            <a:pPr eaLnBrk="1" fontAlgn="auto" hangingPunct="1">
              <a:spcAft>
                <a:spcPts val="0"/>
              </a:spcAft>
              <a:defRPr/>
            </a:pPr>
            <a:r>
              <a:rPr lang="en-US" sz="3500" dirty="0" smtClean="0"/>
              <a:t>Samples must be dehydrated and made conductive.</a:t>
            </a:r>
            <a:endParaRPr lang="en-US" sz="3500" dirty="0" smtClean="0"/>
          </a:p>
          <a:p>
            <a:pPr eaLnBrk="1" fontAlgn="auto" hangingPunct="1">
              <a:spcAft>
                <a:spcPts val="0"/>
              </a:spcAft>
              <a:defRPr/>
            </a:pPr>
            <a:r>
              <a:rPr lang="en-US" sz="3500" dirty="0" smtClean="0"/>
              <a:t>Images are black and white.</a:t>
            </a:r>
            <a:endParaRPr lang="en-US" sz="3500" dirty="0" smtClean="0"/>
          </a:p>
        </p:txBody>
      </p:sp>
      <p:sp>
        <p:nvSpPr>
          <p:cNvPr id="51206" name="Rectangle 7"/>
          <p:cNvSpPr>
            <a:spLocks noChangeArrowheads="1"/>
          </p:cNvSpPr>
          <p:nvPr/>
        </p:nvSpPr>
        <p:spPr bwMode="auto">
          <a:xfrm>
            <a:off x="1885950" y="271463"/>
            <a:ext cx="5180013" cy="584200"/>
          </a:xfrm>
          <a:prstGeom prst="rect">
            <a:avLst/>
          </a:prstGeom>
          <a:noFill/>
          <a:ln w="9525" algn="ctr">
            <a:noFill/>
            <a:miter lim="800000"/>
          </a:ln>
        </p:spPr>
        <p:txBody>
          <a:bodyPr wrap="none">
            <a:spAutoFit/>
          </a:bodyPr>
          <a:lstStyle/>
          <a:p>
            <a:pPr defTabSz="838200"/>
            <a:r>
              <a:rPr lang="en-US" sz="3200">
                <a:solidFill>
                  <a:srgbClr val="FF0000"/>
                </a:solidFill>
                <a:latin typeface="Calibri" panose="020F0502020204030204" pitchFamily="34" charset="0"/>
              </a:rPr>
              <a:t>Scanning Electron Microscope</a:t>
            </a:r>
            <a:endParaRPr lang="en-US" sz="3200">
              <a:solidFill>
                <a:srgbClr val="FF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Date Placeholder 3"/>
          <p:cNvSpPr>
            <a:spLocks noGrp="1"/>
          </p:cNvSpPr>
          <p:nvPr>
            <p:ph type="dt" sz="quarter" idx="10"/>
          </p:nvPr>
        </p:nvSpPr>
        <p:spPr/>
        <p:txBody>
          <a:bodyPr/>
          <a:lstStyle/>
          <a:p>
            <a:pPr defTabSz="838200">
              <a:defRPr/>
            </a:pPr>
            <a:fld id="{8781710B-6C56-4BF0-BE28-959D419EE2B4}" type="datetime2">
              <a:rPr lang="en-US"/>
            </a:fld>
            <a:endParaRPr lang="en-US"/>
          </a:p>
        </p:txBody>
      </p:sp>
      <p:sp>
        <p:nvSpPr>
          <p:cNvPr id="79875" name="Slide Number Placeholder 5"/>
          <p:cNvSpPr>
            <a:spLocks noGrp="1"/>
          </p:cNvSpPr>
          <p:nvPr>
            <p:ph type="sldNum" sz="quarter" idx="12"/>
          </p:nvPr>
        </p:nvSpPr>
        <p:spPr/>
        <p:txBody>
          <a:bodyPr/>
          <a:lstStyle/>
          <a:p>
            <a:pPr defTabSz="838200">
              <a:defRPr/>
            </a:pPr>
            <a:fld id="{F7ECF431-6654-429D-91E9-EC28AEDF5AE3}" type="slidenum">
              <a:rPr lang="en-US"/>
            </a:fld>
            <a:endParaRPr lang="en-US"/>
          </a:p>
        </p:txBody>
      </p:sp>
      <p:pic>
        <p:nvPicPr>
          <p:cNvPr id="812034" name="Picture 2" descr="semvidlabel2"/>
          <p:cNvPicPr>
            <a:picLocks noChangeAspect="1" noChangeArrowheads="1"/>
          </p:cNvPicPr>
          <p:nvPr/>
        </p:nvPicPr>
        <p:blipFill>
          <a:blip r:embed="rId1"/>
          <a:srcRect/>
          <a:stretch>
            <a:fillRect/>
          </a:stretch>
        </p:blipFill>
        <p:spPr bwMode="auto">
          <a:xfrm>
            <a:off x="719138" y="393700"/>
            <a:ext cx="6740525" cy="6083300"/>
          </a:xfrm>
          <a:prstGeom prst="rect">
            <a:avLst/>
          </a:prstGeom>
          <a:noFill/>
          <a:ln w="9525">
            <a:noFill/>
            <a:miter lim="800000"/>
            <a:headEnd/>
            <a:tailEnd/>
          </a:ln>
          <a:effectLst>
            <a:outerShdw dist="12700" dir="8100000" algn="ctr" rotWithShape="0">
              <a:srgbClr val="FFFFFF">
                <a:alpha val="75000"/>
              </a:srgbClr>
            </a:outerShdw>
          </a:effectLst>
        </p:spPr>
      </p:pic>
      <p:sp>
        <p:nvSpPr>
          <p:cNvPr id="52229" name="Text Box 3"/>
          <p:cNvSpPr txBox="1">
            <a:spLocks noChangeArrowheads="1"/>
          </p:cNvSpPr>
          <p:nvPr/>
        </p:nvSpPr>
        <p:spPr bwMode="auto">
          <a:xfrm>
            <a:off x="3016250" y="3948113"/>
            <a:ext cx="184150" cy="369887"/>
          </a:xfrm>
          <a:prstGeom prst="rect">
            <a:avLst/>
          </a:prstGeom>
          <a:noFill/>
          <a:ln w="9525" algn="ctr">
            <a:noFill/>
            <a:miter lim="800000"/>
          </a:ln>
        </p:spPr>
        <p:txBody>
          <a:bodyPr wrap="none">
            <a:spAutoFit/>
          </a:bodyPr>
          <a:lstStyle/>
          <a:p>
            <a:pPr defTabSz="838200"/>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1"/>
          <a:srcRect/>
          <a:stretch>
            <a:fillRect/>
          </a:stretch>
        </p:blipFill>
        <p:spPr bwMode="auto">
          <a:xfrm>
            <a:off x="381000" y="2133600"/>
            <a:ext cx="8382000" cy="3124200"/>
          </a:xfrm>
          <a:prstGeom prst="rect">
            <a:avLst/>
          </a:prstGeom>
          <a:noFill/>
          <a:ln w="9525">
            <a:noFill/>
            <a:miter lim="800000"/>
            <a:headEnd/>
            <a:tailEnd/>
          </a:ln>
        </p:spPr>
      </p:pic>
      <p:sp>
        <p:nvSpPr>
          <p:cNvPr id="13315" name="Rectangle 2"/>
          <p:cNvSpPr>
            <a:spLocks noChangeArrowheads="1"/>
          </p:cNvSpPr>
          <p:nvPr/>
        </p:nvSpPr>
        <p:spPr bwMode="auto">
          <a:xfrm>
            <a:off x="685800" y="0"/>
            <a:ext cx="8229600" cy="1754188"/>
          </a:xfrm>
          <a:prstGeom prst="rect">
            <a:avLst/>
          </a:prstGeom>
          <a:noFill/>
          <a:ln w="9525">
            <a:noFill/>
            <a:miter lim="800000"/>
          </a:ln>
        </p:spPr>
        <p:txBody>
          <a:bodyPr>
            <a:spAutoFit/>
          </a:bodyPr>
          <a:lstStyle/>
          <a:p>
            <a:r>
              <a:rPr lang="en-US" b="1">
                <a:latin typeface="Calibri" panose="020F0502020204030204" pitchFamily="34" charset="0"/>
              </a:rPr>
              <a:t>Three different lens configurations highlighting the numerical aperture of microscopes are compared. The closer the aperture is to the sample the larger the angle enclosing the lens becomes. From the equation, N.A. is proportional to the sine of angle</a:t>
            </a:r>
            <a:r>
              <a:rPr lang="el-GR">
                <a:latin typeface="Calibri" panose="020F0502020204030204" pitchFamily="34" charset="0"/>
              </a:rPr>
              <a:t> θ</a:t>
            </a:r>
            <a:r>
              <a:rPr lang="en-US" b="1">
                <a:latin typeface="Calibri" panose="020F0502020204030204" pitchFamily="34" charset="0"/>
              </a:rPr>
              <a:t>. For </a:t>
            </a:r>
            <a:r>
              <a:rPr lang="el-GR">
                <a:latin typeface="Calibri" panose="020F0502020204030204" pitchFamily="34" charset="0"/>
              </a:rPr>
              <a:t>θ</a:t>
            </a:r>
            <a:r>
              <a:rPr lang="en-US" b="1">
                <a:latin typeface="Calibri" panose="020F0502020204030204" pitchFamily="34" charset="0"/>
              </a:rPr>
              <a:t> = 10° (a long focal length), N.A. = 0.17; for </a:t>
            </a:r>
            <a:r>
              <a:rPr lang="el-GR">
                <a:latin typeface="Calibri" panose="020F0502020204030204" pitchFamily="34" charset="0"/>
              </a:rPr>
              <a:t>θ</a:t>
            </a:r>
            <a:r>
              <a:rPr lang="en-US" b="1">
                <a:latin typeface="Calibri" panose="020F0502020204030204" pitchFamily="34" charset="0"/>
              </a:rPr>
              <a:t> = 40°, N.A. = 0.64; and for </a:t>
            </a:r>
            <a:r>
              <a:rPr lang="el-GR">
                <a:latin typeface="Calibri" panose="020F0502020204030204" pitchFamily="34" charset="0"/>
              </a:rPr>
              <a:t>θ</a:t>
            </a:r>
            <a:r>
              <a:rPr lang="en-US" b="1">
                <a:latin typeface="Calibri" panose="020F0502020204030204" pitchFamily="34" charset="0"/>
              </a:rPr>
              <a:t> = 60° (a shorter focal length), N.A. = 0.87. Small N.A.s translate into low resolution. High N.A. translates into high resolution.</a:t>
            </a:r>
            <a:endParaRPr lang="en-US">
              <a:latin typeface="Calibri" panose="020F0502020204030204" pitchFamily="34" charset="0"/>
            </a:endParaRPr>
          </a:p>
        </p:txBody>
      </p:sp>
      <p:sp>
        <p:nvSpPr>
          <p:cNvPr id="13316" name="TextBox 3"/>
          <p:cNvSpPr txBox="1">
            <a:spLocks noChangeArrowheads="1"/>
          </p:cNvSpPr>
          <p:nvPr/>
        </p:nvSpPr>
        <p:spPr bwMode="auto">
          <a:xfrm>
            <a:off x="2133600" y="5715000"/>
            <a:ext cx="6888163" cy="646113"/>
          </a:xfrm>
          <a:prstGeom prst="rect">
            <a:avLst/>
          </a:prstGeom>
          <a:noFill/>
          <a:ln w="9525">
            <a:noFill/>
            <a:miter lim="800000"/>
          </a:ln>
        </p:spPr>
        <p:txBody>
          <a:bodyPr wrap="none">
            <a:spAutoFit/>
          </a:bodyPr>
          <a:lstStyle/>
          <a:p>
            <a:r>
              <a:rPr lang="en-US">
                <a:latin typeface="Calibri" panose="020F0502020204030204" pitchFamily="34" charset="0"/>
              </a:rPr>
              <a:t>dsin</a:t>
            </a:r>
            <a:r>
              <a:rPr lang="el-GR">
                <a:latin typeface="Calibri" panose="020F0502020204030204" pitchFamily="34" charset="0"/>
              </a:rPr>
              <a:t>θ</a:t>
            </a:r>
            <a:r>
              <a:rPr lang="en-US">
                <a:latin typeface="Calibri" panose="020F0502020204030204" pitchFamily="34" charset="0"/>
              </a:rPr>
              <a:t>=</a:t>
            </a:r>
            <a:r>
              <a:rPr lang="el-GR">
                <a:latin typeface="Calibri" panose="020F0502020204030204" pitchFamily="34" charset="0"/>
              </a:rPr>
              <a:t>λ</a:t>
            </a:r>
            <a:r>
              <a:rPr lang="en-US">
                <a:latin typeface="Calibri" panose="020F0502020204030204" pitchFamily="34" charset="0"/>
              </a:rPr>
              <a:t>, </a:t>
            </a:r>
            <a:r>
              <a:rPr lang="el-GR">
                <a:latin typeface="Calibri" panose="020F0502020204030204" pitchFamily="34" charset="0"/>
              </a:rPr>
              <a:t>θ</a:t>
            </a:r>
            <a:r>
              <a:rPr lang="en-US">
                <a:latin typeface="Calibri" panose="020F0502020204030204" pitchFamily="34" charset="0"/>
              </a:rPr>
              <a:t>=</a:t>
            </a:r>
            <a:r>
              <a:rPr lang="el-GR">
                <a:latin typeface="Calibri" panose="020F0502020204030204" pitchFamily="34" charset="0"/>
              </a:rPr>
              <a:t>λ</a:t>
            </a:r>
            <a:r>
              <a:rPr lang="en-US">
                <a:latin typeface="Calibri" panose="020F0502020204030204" pitchFamily="34" charset="0"/>
              </a:rPr>
              <a:t>/d, Angular resolution = 1.22</a:t>
            </a:r>
            <a:r>
              <a:rPr lang="el-GR">
                <a:latin typeface="Calibri" panose="020F0502020204030204" pitchFamily="34" charset="0"/>
              </a:rPr>
              <a:t>λ</a:t>
            </a:r>
            <a:r>
              <a:rPr lang="en-US">
                <a:latin typeface="Calibri" panose="020F0502020204030204" pitchFamily="34" charset="0"/>
              </a:rPr>
              <a:t>/2N.A. = 1.22</a:t>
            </a:r>
            <a:r>
              <a:rPr lang="el-GR">
                <a:latin typeface="Calibri" panose="020F0502020204030204" pitchFamily="34" charset="0"/>
              </a:rPr>
              <a:t>λ</a:t>
            </a:r>
            <a:r>
              <a:rPr lang="en-US">
                <a:latin typeface="Calibri" panose="020F0502020204030204" pitchFamily="34" charset="0"/>
              </a:rPr>
              <a:t>/D=0.61</a:t>
            </a:r>
            <a:r>
              <a:rPr lang="el-GR">
                <a:latin typeface="Calibri" panose="020F0502020204030204" pitchFamily="34" charset="0"/>
              </a:rPr>
              <a:t>λ</a:t>
            </a:r>
            <a:r>
              <a:rPr lang="en-US">
                <a:latin typeface="Calibri" panose="020F0502020204030204" pitchFamily="34" charset="0"/>
              </a:rPr>
              <a:t>/N.A.</a:t>
            </a:r>
            <a:endParaRPr lang="en-US">
              <a:latin typeface="Calibri" panose="020F0502020204030204" pitchFamily="34" charset="0"/>
            </a:endParaRPr>
          </a:p>
          <a:p>
            <a:r>
              <a:rPr lang="en-US">
                <a:latin typeface="Calibri" panose="020F0502020204030204" pitchFamily="34" charset="0"/>
              </a:rPr>
              <a:t>Spacial resolution = f x angular resolution = 1.22</a:t>
            </a:r>
            <a:r>
              <a:rPr lang="el-GR">
                <a:latin typeface="Calibri" panose="020F0502020204030204" pitchFamily="34" charset="0"/>
              </a:rPr>
              <a:t>λ</a:t>
            </a:r>
            <a:r>
              <a:rPr lang="en-US">
                <a:latin typeface="Calibri" panose="020F0502020204030204" pitchFamily="34" charset="0"/>
              </a:rPr>
              <a:t>f/D</a:t>
            </a:r>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1"/>
          <a:srcRect/>
          <a:stretch>
            <a:fillRect/>
          </a:stretch>
        </p:blipFill>
        <p:spPr bwMode="auto">
          <a:xfrm>
            <a:off x="1066800" y="381000"/>
            <a:ext cx="6834188" cy="579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ChangeArrowheads="1"/>
          </p:cNvSpPr>
          <p:nvPr/>
        </p:nvSpPr>
        <p:spPr bwMode="auto">
          <a:xfrm>
            <a:off x="406400" y="274638"/>
            <a:ext cx="7315200" cy="1143000"/>
          </a:xfrm>
          <a:prstGeom prst="rect">
            <a:avLst/>
          </a:prstGeom>
          <a:noFill/>
          <a:ln w="9525">
            <a:noFill/>
            <a:miter lim="800000"/>
          </a:ln>
          <a:effectLst/>
        </p:spPr>
        <p:txBody>
          <a:bodyPr anchor="ctr"/>
          <a:lstStyle/>
          <a:p>
            <a:pPr algn="ctr"/>
            <a:r>
              <a:rPr kumimoji="1" lang="en-US" sz="2800" dirty="0" smtClean="0">
                <a:solidFill>
                  <a:srgbClr val="FF0000"/>
                </a:solidFill>
                <a:latin typeface="Arial Black" panose="020B0A04020102020204" pitchFamily="34" charset="0"/>
              </a:rPr>
              <a:t>OPERATION </a:t>
            </a:r>
            <a:endParaRPr kumimoji="1" lang="en-US" sz="2800" dirty="0">
              <a:solidFill>
                <a:srgbClr val="FF0000"/>
              </a:solidFill>
              <a:latin typeface="Arial Black" panose="020B0A04020102020204" pitchFamily="34" charset="0"/>
            </a:endParaRPr>
          </a:p>
        </p:txBody>
      </p:sp>
      <p:sp>
        <p:nvSpPr>
          <p:cNvPr id="224261" name="Rectangle 5"/>
          <p:cNvSpPr>
            <a:spLocks noChangeArrowheads="1"/>
          </p:cNvSpPr>
          <p:nvPr/>
        </p:nvSpPr>
        <p:spPr bwMode="auto">
          <a:xfrm>
            <a:off x="406400" y="1600201"/>
            <a:ext cx="8432800" cy="4525963"/>
          </a:xfrm>
          <a:prstGeom prst="rect">
            <a:avLst/>
          </a:prstGeom>
          <a:noFill/>
          <a:ln w="9525">
            <a:noFill/>
            <a:miter lim="800000"/>
          </a:ln>
          <a:effectLst/>
        </p:spPr>
        <p:txBody>
          <a:bodyPr/>
          <a:lstStyle/>
          <a:p>
            <a:pPr marL="342900" indent="-342900">
              <a:spcBef>
                <a:spcPct val="20000"/>
              </a:spcBef>
              <a:buClr>
                <a:schemeClr val="accent2"/>
              </a:buClr>
            </a:pPr>
            <a:r>
              <a:rPr kumimoji="1" lang="en-US" sz="2400" dirty="0">
                <a:latin typeface="Tahoma" panose="020B0604030504040204" pitchFamily="34" charset="0"/>
              </a:rPr>
              <a:t>There are two major challenges with operating an </a:t>
            </a:r>
            <a:r>
              <a:rPr kumimoji="1" lang="en-US" sz="2400" dirty="0" smtClean="0">
                <a:latin typeface="Tahoma" panose="020B0604030504040204" pitchFamily="34" charset="0"/>
              </a:rPr>
              <a:t>SEM</a:t>
            </a:r>
            <a:endParaRPr kumimoji="1" lang="en-US" sz="2400" dirty="0" smtClean="0">
              <a:latin typeface="Tahoma" panose="020B0604030504040204" pitchFamily="34" charset="0"/>
            </a:endParaRPr>
          </a:p>
          <a:p>
            <a:pPr marL="342900" indent="-342900">
              <a:spcBef>
                <a:spcPct val="20000"/>
              </a:spcBef>
              <a:buClr>
                <a:schemeClr val="accent2"/>
              </a:buClr>
            </a:pPr>
            <a:endParaRPr kumimoji="1" lang="en-US" sz="2400" dirty="0">
              <a:latin typeface="Tahoma" panose="020B0604030504040204" pitchFamily="34" charset="0"/>
            </a:endParaRPr>
          </a:p>
          <a:p>
            <a:pPr marL="742950" lvl="1" indent="-285750">
              <a:spcBef>
                <a:spcPct val="20000"/>
              </a:spcBef>
              <a:buClr>
                <a:schemeClr val="accent2"/>
              </a:buClr>
            </a:pPr>
            <a:r>
              <a:rPr kumimoji="1" lang="en-US" sz="2400" dirty="0">
                <a:latin typeface="Tahoma" panose="020B0604030504040204" pitchFamily="34" charset="0"/>
              </a:rPr>
              <a:t>Creating an image requires correctly establishing </a:t>
            </a:r>
            <a:r>
              <a:rPr kumimoji="1" lang="en-US" sz="2400" dirty="0" smtClean="0">
                <a:latin typeface="Tahoma" panose="020B0604030504040204" pitchFamily="34" charset="0"/>
              </a:rPr>
              <a:t>different parameters</a:t>
            </a:r>
            <a:endParaRPr kumimoji="1" lang="en-US" sz="2400" dirty="0" smtClean="0">
              <a:latin typeface="Tahoma" panose="020B0604030504040204" pitchFamily="34" charset="0"/>
            </a:endParaRPr>
          </a:p>
          <a:p>
            <a:pPr marL="742950" lvl="1" indent="-285750">
              <a:spcBef>
                <a:spcPct val="20000"/>
              </a:spcBef>
              <a:buClr>
                <a:schemeClr val="accent2"/>
              </a:buClr>
            </a:pPr>
            <a:endParaRPr kumimoji="1" lang="en-US" sz="2400" dirty="0">
              <a:latin typeface="Tahoma" panose="020B0604030504040204" pitchFamily="34" charset="0"/>
            </a:endParaRPr>
          </a:p>
          <a:p>
            <a:pPr marL="742950" lvl="1" indent="-285750">
              <a:spcBef>
                <a:spcPct val="20000"/>
              </a:spcBef>
              <a:buClr>
                <a:schemeClr val="accent2"/>
              </a:buClr>
            </a:pPr>
            <a:r>
              <a:rPr kumimoji="1" lang="en-US" sz="2400" dirty="0">
                <a:latin typeface="Tahoma" panose="020B0604030504040204" pitchFamily="34" charset="0"/>
              </a:rPr>
              <a:t>Interpreting the resulting image also requires a lot of skill and </a:t>
            </a:r>
            <a:r>
              <a:rPr kumimoji="1" lang="en-US" sz="2400" dirty="0" smtClean="0">
                <a:latin typeface="Tahoma" panose="020B0604030504040204" pitchFamily="34" charset="0"/>
              </a:rPr>
              <a:t>experience</a:t>
            </a:r>
            <a:endParaRPr kumimoji="1" lang="en-US" sz="2400" dirty="0" smtClean="0">
              <a:latin typeface="Tahoma" panose="020B0604030504040204" pitchFamily="34" charset="0"/>
            </a:endParaRPr>
          </a:p>
          <a:p>
            <a:pPr marL="742950" lvl="1" indent="-285750">
              <a:spcBef>
                <a:spcPct val="20000"/>
              </a:spcBef>
              <a:buClr>
                <a:schemeClr val="accent2"/>
              </a:buClr>
            </a:pPr>
            <a:endParaRPr kumimoji="1" lang="en-US" sz="2400" dirty="0">
              <a:latin typeface="Tahoma" panose="020B0604030504040204" pitchFamily="34" charset="0"/>
            </a:endParaRPr>
          </a:p>
          <a:p>
            <a:pPr marL="742950" lvl="1" indent="-285750">
              <a:spcBef>
                <a:spcPct val="20000"/>
              </a:spcBef>
              <a:buClr>
                <a:schemeClr val="accent2"/>
              </a:buClr>
            </a:pPr>
            <a:r>
              <a:rPr kumimoji="1" lang="en-US" sz="2400" dirty="0">
                <a:latin typeface="Tahoma" panose="020B0604030504040204" pitchFamily="34" charset="0"/>
              </a:rPr>
              <a:t>Other than that, it’s really easy!</a:t>
            </a:r>
            <a:endParaRPr kumimoji="1" lang="en-US" sz="2400" dirty="0">
              <a:latin typeface="Tahoma" panose="020B0604030504040204"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3"/>
          <p:cNvGrpSpPr/>
          <p:nvPr/>
        </p:nvGrpSpPr>
        <p:grpSpPr bwMode="auto">
          <a:xfrm>
            <a:off x="218723" y="152400"/>
            <a:ext cx="8925277" cy="6477000"/>
            <a:chOff x="155" y="96"/>
            <a:chExt cx="6325" cy="4080"/>
          </a:xfrm>
        </p:grpSpPr>
        <p:sp>
          <p:nvSpPr>
            <p:cNvPr id="225284" name="Rectangle 4"/>
            <p:cNvSpPr>
              <a:spLocks noChangeArrowheads="1"/>
            </p:cNvSpPr>
            <p:nvPr/>
          </p:nvSpPr>
          <p:spPr bwMode="auto">
            <a:xfrm>
              <a:off x="528" y="144"/>
              <a:ext cx="5610" cy="384"/>
            </a:xfrm>
            <a:prstGeom prst="rect">
              <a:avLst/>
            </a:prstGeom>
            <a:noFill/>
            <a:ln w="9525">
              <a:noFill/>
              <a:miter lim="800000"/>
            </a:ln>
            <a:effectLst/>
          </p:spPr>
          <p:txBody>
            <a:bodyPr anchor="ctr"/>
            <a:lstStyle/>
            <a:p>
              <a:r>
                <a:rPr kumimoji="1" lang="en-US" sz="2400" dirty="0">
                  <a:solidFill>
                    <a:srgbClr val="FF0000"/>
                  </a:solidFill>
                  <a:latin typeface="Arial Black" panose="020B0A04020102020204" pitchFamily="34" charset="0"/>
                </a:rPr>
                <a:t>Imaging Inputs (operator controls)</a:t>
              </a:r>
              <a:endParaRPr kumimoji="1" lang="en-US" sz="2400" dirty="0">
                <a:solidFill>
                  <a:srgbClr val="FF0000"/>
                </a:solidFill>
                <a:latin typeface="Arial Black" panose="020B0A04020102020204" pitchFamily="34" charset="0"/>
              </a:endParaRPr>
            </a:p>
          </p:txBody>
        </p:sp>
        <p:sp>
          <p:nvSpPr>
            <p:cNvPr id="225286" name="Rectangle 6"/>
            <p:cNvSpPr>
              <a:spLocks noChangeArrowheads="1"/>
            </p:cNvSpPr>
            <p:nvPr/>
          </p:nvSpPr>
          <p:spPr bwMode="auto">
            <a:xfrm>
              <a:off x="155" y="96"/>
              <a:ext cx="6325" cy="4080"/>
            </a:xfrm>
            <a:prstGeom prst="rect">
              <a:avLst/>
            </a:prstGeom>
            <a:noFill/>
            <a:ln w="25400">
              <a:solidFill>
                <a:schemeClr val="tx1"/>
              </a:solidFill>
              <a:miter lim="800000"/>
            </a:ln>
            <a:effectLst/>
          </p:spPr>
          <p:txBody>
            <a:bodyPr wrap="none" anchor="ctr"/>
            <a:lstStyle/>
            <a:p>
              <a:endParaRPr lang="en-US"/>
            </a:p>
          </p:txBody>
        </p:sp>
        <p:sp>
          <p:nvSpPr>
            <p:cNvPr id="225287" name="Text Box 7"/>
            <p:cNvSpPr txBox="1">
              <a:spLocks noChangeArrowheads="1"/>
            </p:cNvSpPr>
            <p:nvPr/>
          </p:nvSpPr>
          <p:spPr bwMode="auto">
            <a:xfrm>
              <a:off x="1056" y="1593"/>
              <a:ext cx="935" cy="231"/>
            </a:xfrm>
            <a:prstGeom prst="rect">
              <a:avLst/>
            </a:prstGeom>
            <a:noFill/>
            <a:ln w="9525">
              <a:noFill/>
              <a:miter lim="800000"/>
            </a:ln>
            <a:effectLst/>
          </p:spPr>
          <p:txBody>
            <a:bodyPr>
              <a:spAutoFit/>
            </a:bodyPr>
            <a:lstStyle/>
            <a:p>
              <a:pPr eaLnBrk="1" hangingPunct="1">
                <a:spcBef>
                  <a:spcPct val="50000"/>
                </a:spcBef>
              </a:pPr>
              <a:r>
                <a:rPr lang="en-US" sz="1800">
                  <a:latin typeface="Arial" panose="020B0604020202020204" pitchFamily="34" charset="0"/>
                </a:rPr>
                <a:t>kV</a:t>
              </a:r>
              <a:endParaRPr lang="en-US" sz="1800">
                <a:latin typeface="Arial" panose="020B0604020202020204" pitchFamily="34" charset="0"/>
              </a:endParaRPr>
            </a:p>
          </p:txBody>
        </p:sp>
        <p:sp>
          <p:nvSpPr>
            <p:cNvPr id="225288" name="Text Box 8"/>
            <p:cNvSpPr txBox="1">
              <a:spLocks noChangeArrowheads="1"/>
            </p:cNvSpPr>
            <p:nvPr/>
          </p:nvSpPr>
          <p:spPr bwMode="auto">
            <a:xfrm>
              <a:off x="2063" y="1593"/>
              <a:ext cx="935" cy="404"/>
            </a:xfrm>
            <a:prstGeom prst="rect">
              <a:avLst/>
            </a:prstGeom>
            <a:noFill/>
            <a:ln w="9525">
              <a:noFill/>
              <a:miter lim="800000"/>
            </a:ln>
            <a:effectLst/>
          </p:spPr>
          <p:txBody>
            <a:bodyPr>
              <a:spAutoFit/>
            </a:bodyPr>
            <a:lstStyle/>
            <a:p>
              <a:pPr eaLnBrk="1" hangingPunct="1">
                <a:spcBef>
                  <a:spcPct val="50000"/>
                </a:spcBef>
              </a:pPr>
              <a:r>
                <a:rPr lang="en-US" sz="1800">
                  <a:latin typeface="Arial" panose="020B0604020202020204" pitchFamily="34" charset="0"/>
                </a:rPr>
                <a:t>probe current</a:t>
              </a:r>
              <a:endParaRPr lang="en-US" sz="1800">
                <a:latin typeface="Arial" panose="020B0604020202020204" pitchFamily="34" charset="0"/>
              </a:endParaRPr>
            </a:p>
          </p:txBody>
        </p:sp>
        <p:sp>
          <p:nvSpPr>
            <p:cNvPr id="225289" name="Text Box 9"/>
            <p:cNvSpPr txBox="1">
              <a:spLocks noChangeArrowheads="1"/>
            </p:cNvSpPr>
            <p:nvPr/>
          </p:nvSpPr>
          <p:spPr bwMode="auto">
            <a:xfrm>
              <a:off x="3168" y="1584"/>
              <a:ext cx="935" cy="231"/>
            </a:xfrm>
            <a:prstGeom prst="rect">
              <a:avLst/>
            </a:prstGeom>
            <a:noFill/>
            <a:ln w="9525">
              <a:noFill/>
              <a:miter lim="800000"/>
            </a:ln>
            <a:effectLst/>
          </p:spPr>
          <p:txBody>
            <a:bodyPr>
              <a:spAutoFit/>
            </a:bodyPr>
            <a:lstStyle/>
            <a:p>
              <a:pPr eaLnBrk="1" hangingPunct="1">
                <a:spcBef>
                  <a:spcPct val="50000"/>
                </a:spcBef>
              </a:pPr>
              <a:r>
                <a:rPr lang="en-US" sz="1800">
                  <a:latin typeface="Arial" panose="020B0604020202020204" pitchFamily="34" charset="0"/>
                </a:rPr>
                <a:t>brightness</a:t>
              </a:r>
              <a:endParaRPr lang="en-US" sz="1800">
                <a:latin typeface="Arial" panose="020B0604020202020204" pitchFamily="34" charset="0"/>
              </a:endParaRPr>
            </a:p>
          </p:txBody>
        </p:sp>
        <p:sp>
          <p:nvSpPr>
            <p:cNvPr id="225290" name="Text Box 10"/>
            <p:cNvSpPr txBox="1">
              <a:spLocks noChangeArrowheads="1"/>
            </p:cNvSpPr>
            <p:nvPr/>
          </p:nvSpPr>
          <p:spPr bwMode="auto">
            <a:xfrm>
              <a:off x="911" y="3004"/>
              <a:ext cx="935" cy="404"/>
            </a:xfrm>
            <a:prstGeom prst="rect">
              <a:avLst/>
            </a:prstGeom>
            <a:noFill/>
            <a:ln w="9525">
              <a:noFill/>
              <a:miter lim="800000"/>
            </a:ln>
            <a:effectLst/>
          </p:spPr>
          <p:txBody>
            <a:bodyPr>
              <a:spAutoFit/>
            </a:bodyPr>
            <a:lstStyle/>
            <a:p>
              <a:pPr eaLnBrk="1" hangingPunct="1">
                <a:spcBef>
                  <a:spcPct val="50000"/>
                </a:spcBef>
              </a:pPr>
              <a:r>
                <a:rPr lang="en-US" sz="1800">
                  <a:latin typeface="Arial" panose="020B0604020202020204" pitchFamily="34" charset="0"/>
                </a:rPr>
                <a:t>working distance</a:t>
              </a:r>
              <a:endParaRPr lang="en-US" sz="1800">
                <a:latin typeface="Arial" panose="020B0604020202020204" pitchFamily="34" charset="0"/>
              </a:endParaRPr>
            </a:p>
          </p:txBody>
        </p:sp>
        <p:sp>
          <p:nvSpPr>
            <p:cNvPr id="225291" name="Text Box 11"/>
            <p:cNvSpPr txBox="1">
              <a:spLocks noChangeArrowheads="1"/>
            </p:cNvSpPr>
            <p:nvPr/>
          </p:nvSpPr>
          <p:spPr bwMode="auto">
            <a:xfrm>
              <a:off x="1906" y="3004"/>
              <a:ext cx="1209" cy="231"/>
            </a:xfrm>
            <a:prstGeom prst="rect">
              <a:avLst/>
            </a:prstGeom>
            <a:noFill/>
            <a:ln w="9525">
              <a:noFill/>
              <a:miter lim="800000"/>
            </a:ln>
            <a:effectLst/>
          </p:spPr>
          <p:txBody>
            <a:bodyPr>
              <a:spAutoFit/>
            </a:bodyPr>
            <a:lstStyle/>
            <a:p>
              <a:pPr eaLnBrk="1" hangingPunct="1">
                <a:spcBef>
                  <a:spcPct val="50000"/>
                </a:spcBef>
              </a:pPr>
              <a:r>
                <a:rPr lang="en-US" sz="1800">
                  <a:latin typeface="Arial" panose="020B0604020202020204" pitchFamily="34" charset="0"/>
                </a:rPr>
                <a:t>magnification</a:t>
              </a:r>
              <a:endParaRPr lang="en-US" sz="1800">
                <a:latin typeface="Arial" panose="020B0604020202020204" pitchFamily="34" charset="0"/>
              </a:endParaRPr>
            </a:p>
          </p:txBody>
        </p:sp>
        <p:sp>
          <p:nvSpPr>
            <p:cNvPr id="225292" name="Text Box 12"/>
            <p:cNvSpPr txBox="1">
              <a:spLocks noChangeArrowheads="1"/>
            </p:cNvSpPr>
            <p:nvPr/>
          </p:nvSpPr>
          <p:spPr bwMode="auto">
            <a:xfrm>
              <a:off x="3311" y="3004"/>
              <a:ext cx="935" cy="231"/>
            </a:xfrm>
            <a:prstGeom prst="rect">
              <a:avLst/>
            </a:prstGeom>
            <a:noFill/>
            <a:ln w="9525">
              <a:noFill/>
              <a:miter lim="800000"/>
            </a:ln>
            <a:effectLst/>
          </p:spPr>
          <p:txBody>
            <a:bodyPr>
              <a:spAutoFit/>
            </a:bodyPr>
            <a:lstStyle/>
            <a:p>
              <a:pPr eaLnBrk="1" hangingPunct="1">
                <a:spcBef>
                  <a:spcPct val="50000"/>
                </a:spcBef>
              </a:pPr>
              <a:r>
                <a:rPr lang="en-US" sz="1800">
                  <a:latin typeface="Arial" panose="020B0604020202020204" pitchFamily="34" charset="0"/>
                </a:rPr>
                <a:t>dwell time</a:t>
              </a:r>
              <a:endParaRPr lang="en-US" sz="1800">
                <a:latin typeface="Arial" panose="020B0604020202020204" pitchFamily="34" charset="0"/>
              </a:endParaRPr>
            </a:p>
          </p:txBody>
        </p:sp>
        <p:sp>
          <p:nvSpPr>
            <p:cNvPr id="225294" name="Oval 14"/>
            <p:cNvSpPr>
              <a:spLocks noChangeArrowheads="1"/>
            </p:cNvSpPr>
            <p:nvPr/>
          </p:nvSpPr>
          <p:spPr bwMode="auto">
            <a:xfrm>
              <a:off x="4344" y="2640"/>
              <a:ext cx="131" cy="96"/>
            </a:xfrm>
            <a:prstGeom prst="ellipse">
              <a:avLst/>
            </a:prstGeom>
            <a:noFill/>
            <a:ln w="12700">
              <a:solidFill>
                <a:schemeClr val="tx1"/>
              </a:solidFill>
              <a:round/>
            </a:ln>
            <a:effectLst/>
          </p:spPr>
          <p:txBody>
            <a:bodyPr wrap="none" anchor="ctr"/>
            <a:lstStyle/>
            <a:p>
              <a:endParaRPr lang="en-US"/>
            </a:p>
          </p:txBody>
        </p:sp>
        <p:sp>
          <p:nvSpPr>
            <p:cNvPr id="225295" name="Oval 15"/>
            <p:cNvSpPr>
              <a:spLocks noChangeArrowheads="1"/>
            </p:cNvSpPr>
            <p:nvPr/>
          </p:nvSpPr>
          <p:spPr bwMode="auto">
            <a:xfrm>
              <a:off x="4344" y="2832"/>
              <a:ext cx="131" cy="96"/>
            </a:xfrm>
            <a:prstGeom prst="ellipse">
              <a:avLst/>
            </a:prstGeom>
            <a:solidFill>
              <a:schemeClr val="tx2">
                <a:alpha val="30000"/>
              </a:schemeClr>
            </a:solidFill>
            <a:ln w="12700">
              <a:solidFill>
                <a:schemeClr val="tx1"/>
              </a:solidFill>
              <a:round/>
            </a:ln>
            <a:effectLst/>
          </p:spPr>
          <p:txBody>
            <a:bodyPr wrap="none" anchor="ctr"/>
            <a:lstStyle/>
            <a:p>
              <a:endParaRPr lang="en-US"/>
            </a:p>
          </p:txBody>
        </p:sp>
        <p:sp>
          <p:nvSpPr>
            <p:cNvPr id="225296" name="Oval 16"/>
            <p:cNvSpPr>
              <a:spLocks noChangeArrowheads="1"/>
            </p:cNvSpPr>
            <p:nvPr/>
          </p:nvSpPr>
          <p:spPr bwMode="auto">
            <a:xfrm>
              <a:off x="4344" y="2976"/>
              <a:ext cx="131" cy="96"/>
            </a:xfrm>
            <a:prstGeom prst="ellipse">
              <a:avLst/>
            </a:prstGeom>
            <a:noFill/>
            <a:ln w="12700">
              <a:solidFill>
                <a:schemeClr val="tx1"/>
              </a:solidFill>
              <a:round/>
            </a:ln>
            <a:effectLst/>
          </p:spPr>
          <p:txBody>
            <a:bodyPr wrap="none" anchor="ctr"/>
            <a:lstStyle/>
            <a:p>
              <a:endParaRPr lang="en-US"/>
            </a:p>
          </p:txBody>
        </p:sp>
        <p:sp>
          <p:nvSpPr>
            <p:cNvPr id="225297" name="Oval 17"/>
            <p:cNvSpPr>
              <a:spLocks noChangeArrowheads="1"/>
            </p:cNvSpPr>
            <p:nvPr/>
          </p:nvSpPr>
          <p:spPr bwMode="auto">
            <a:xfrm>
              <a:off x="4344" y="3168"/>
              <a:ext cx="131" cy="96"/>
            </a:xfrm>
            <a:prstGeom prst="ellipse">
              <a:avLst/>
            </a:prstGeom>
            <a:noFill/>
            <a:ln w="12700">
              <a:solidFill>
                <a:schemeClr val="tx1"/>
              </a:solidFill>
              <a:round/>
            </a:ln>
            <a:effectLst/>
          </p:spPr>
          <p:txBody>
            <a:bodyPr wrap="none" anchor="ctr"/>
            <a:lstStyle/>
            <a:p>
              <a:endParaRPr lang="en-US"/>
            </a:p>
          </p:txBody>
        </p:sp>
        <p:graphicFrame>
          <p:nvGraphicFramePr>
            <p:cNvPr id="225298" name="Object 18"/>
            <p:cNvGraphicFramePr>
              <a:graphicFrameLocks noChangeAspect="1"/>
            </p:cNvGraphicFramePr>
            <p:nvPr/>
          </p:nvGraphicFramePr>
          <p:xfrm>
            <a:off x="2132" y="863"/>
            <a:ext cx="527" cy="481"/>
          </p:xfrm>
          <a:graphic>
            <a:graphicData uri="http://schemas.openxmlformats.org/presentationml/2006/ole">
              <mc:AlternateContent xmlns:mc="http://schemas.openxmlformats.org/markup-compatibility/2006">
                <mc:Choice xmlns:v="urn:schemas-microsoft-com:vml" Requires="v">
                  <p:oleObj spid="_x0000_s156800" name="Image" r:id="rId1" imgW="364490" imgH="379730" progId="">
                    <p:embed/>
                  </p:oleObj>
                </mc:Choice>
                <mc:Fallback>
                  <p:oleObj name="Image" r:id="rId1" imgW="364490" imgH="379730"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 y="863"/>
                          <a:ext cx="527"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299" name="Object 19"/>
            <p:cNvGraphicFramePr>
              <a:graphicFrameLocks noChangeAspect="1"/>
            </p:cNvGraphicFramePr>
            <p:nvPr/>
          </p:nvGraphicFramePr>
          <p:xfrm>
            <a:off x="3284" y="863"/>
            <a:ext cx="527" cy="481"/>
          </p:xfrm>
          <a:graphic>
            <a:graphicData uri="http://schemas.openxmlformats.org/presentationml/2006/ole">
              <mc:AlternateContent xmlns:mc="http://schemas.openxmlformats.org/markup-compatibility/2006">
                <mc:Choice xmlns:v="urn:schemas-microsoft-com:vml" Requires="v">
                  <p:oleObj spid="_x0000_s156801" name="Image" r:id="rId3" imgW="364490" imgH="379730" progId="">
                    <p:embed/>
                  </p:oleObj>
                </mc:Choice>
                <mc:Fallback>
                  <p:oleObj name="Image" r:id="rId3" imgW="364490" imgH="379730" progId="">
                    <p:embed/>
                    <p:pic>
                      <p:nvPicPr>
                        <p:cNvPr id="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 y="863"/>
                          <a:ext cx="527"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00" name="Line 20"/>
            <p:cNvSpPr>
              <a:spLocks noChangeShapeType="1"/>
            </p:cNvSpPr>
            <p:nvPr/>
          </p:nvSpPr>
          <p:spPr bwMode="auto">
            <a:xfrm flipH="1" flipV="1">
              <a:off x="3306" y="864"/>
              <a:ext cx="112" cy="75"/>
            </a:xfrm>
            <a:prstGeom prst="line">
              <a:avLst/>
            </a:prstGeom>
            <a:noFill/>
            <a:ln w="12700">
              <a:solidFill>
                <a:schemeClr val="tx1"/>
              </a:solidFill>
              <a:round/>
            </a:ln>
            <a:effectLst/>
          </p:spPr>
          <p:txBody>
            <a:bodyPr/>
            <a:lstStyle/>
            <a:p>
              <a:endParaRPr lang="en-US"/>
            </a:p>
          </p:txBody>
        </p:sp>
        <p:sp>
          <p:nvSpPr>
            <p:cNvPr id="225301" name="Line 21"/>
            <p:cNvSpPr>
              <a:spLocks noChangeShapeType="1"/>
            </p:cNvSpPr>
            <p:nvPr/>
          </p:nvSpPr>
          <p:spPr bwMode="auto">
            <a:xfrm flipH="1" flipV="1">
              <a:off x="3738" y="1248"/>
              <a:ext cx="112" cy="75"/>
            </a:xfrm>
            <a:prstGeom prst="line">
              <a:avLst/>
            </a:prstGeom>
            <a:noFill/>
            <a:ln w="12700">
              <a:solidFill>
                <a:schemeClr val="tx1"/>
              </a:solidFill>
              <a:round/>
            </a:ln>
            <a:effectLst/>
          </p:spPr>
          <p:txBody>
            <a:bodyPr/>
            <a:lstStyle/>
            <a:p>
              <a:endParaRPr lang="en-US"/>
            </a:p>
          </p:txBody>
        </p:sp>
        <p:sp>
          <p:nvSpPr>
            <p:cNvPr id="225302" name="Line 22"/>
            <p:cNvSpPr>
              <a:spLocks noChangeShapeType="1"/>
            </p:cNvSpPr>
            <p:nvPr/>
          </p:nvSpPr>
          <p:spPr bwMode="auto">
            <a:xfrm rot="5400000" flipH="1" flipV="1">
              <a:off x="3708" y="869"/>
              <a:ext cx="96" cy="86"/>
            </a:xfrm>
            <a:prstGeom prst="line">
              <a:avLst/>
            </a:prstGeom>
            <a:noFill/>
            <a:ln w="12700">
              <a:solidFill>
                <a:schemeClr val="tx1"/>
              </a:solidFill>
              <a:round/>
            </a:ln>
            <a:effectLst/>
          </p:spPr>
          <p:txBody>
            <a:bodyPr/>
            <a:lstStyle/>
            <a:p>
              <a:endParaRPr lang="en-US"/>
            </a:p>
          </p:txBody>
        </p:sp>
        <p:sp>
          <p:nvSpPr>
            <p:cNvPr id="225303" name="Line 23"/>
            <p:cNvSpPr>
              <a:spLocks noChangeShapeType="1"/>
            </p:cNvSpPr>
            <p:nvPr/>
          </p:nvSpPr>
          <p:spPr bwMode="auto">
            <a:xfrm rot="5400000" flipH="1" flipV="1">
              <a:off x="3303" y="1301"/>
              <a:ext cx="96" cy="86"/>
            </a:xfrm>
            <a:prstGeom prst="line">
              <a:avLst/>
            </a:prstGeom>
            <a:noFill/>
            <a:ln w="12700">
              <a:solidFill>
                <a:schemeClr val="tx1"/>
              </a:solidFill>
              <a:round/>
            </a:ln>
            <a:effectLst/>
          </p:spPr>
          <p:txBody>
            <a:bodyPr/>
            <a:lstStyle/>
            <a:p>
              <a:endParaRPr lang="en-US"/>
            </a:p>
          </p:txBody>
        </p:sp>
        <p:sp>
          <p:nvSpPr>
            <p:cNvPr id="225304" name="Line 24"/>
            <p:cNvSpPr>
              <a:spLocks noChangeShapeType="1"/>
            </p:cNvSpPr>
            <p:nvPr/>
          </p:nvSpPr>
          <p:spPr bwMode="auto">
            <a:xfrm rot="8520000" flipH="1" flipV="1">
              <a:off x="3780" y="1053"/>
              <a:ext cx="109" cy="75"/>
            </a:xfrm>
            <a:prstGeom prst="line">
              <a:avLst/>
            </a:prstGeom>
            <a:noFill/>
            <a:ln w="12700">
              <a:solidFill>
                <a:schemeClr val="tx1"/>
              </a:solidFill>
              <a:round/>
            </a:ln>
            <a:effectLst/>
          </p:spPr>
          <p:txBody>
            <a:bodyPr/>
            <a:lstStyle/>
            <a:p>
              <a:endParaRPr lang="en-US"/>
            </a:p>
          </p:txBody>
        </p:sp>
        <p:sp>
          <p:nvSpPr>
            <p:cNvPr id="225305" name="Line 25"/>
            <p:cNvSpPr>
              <a:spLocks noChangeShapeType="1"/>
            </p:cNvSpPr>
            <p:nvPr/>
          </p:nvSpPr>
          <p:spPr bwMode="auto">
            <a:xfrm rot="8520000" flipH="1" flipV="1">
              <a:off x="3204" y="1074"/>
              <a:ext cx="109" cy="75"/>
            </a:xfrm>
            <a:prstGeom prst="line">
              <a:avLst/>
            </a:prstGeom>
            <a:noFill/>
            <a:ln w="12700">
              <a:solidFill>
                <a:schemeClr val="tx1"/>
              </a:solidFill>
              <a:round/>
            </a:ln>
            <a:effectLst/>
          </p:spPr>
          <p:txBody>
            <a:bodyPr/>
            <a:lstStyle/>
            <a:p>
              <a:endParaRPr lang="en-US"/>
            </a:p>
          </p:txBody>
        </p:sp>
        <p:graphicFrame>
          <p:nvGraphicFramePr>
            <p:cNvPr id="225306" name="Object 26"/>
            <p:cNvGraphicFramePr>
              <a:graphicFrameLocks noChangeAspect="1"/>
            </p:cNvGraphicFramePr>
            <p:nvPr/>
          </p:nvGraphicFramePr>
          <p:xfrm>
            <a:off x="932" y="2303"/>
            <a:ext cx="527" cy="481"/>
          </p:xfrm>
          <a:graphic>
            <a:graphicData uri="http://schemas.openxmlformats.org/presentationml/2006/ole">
              <mc:AlternateContent xmlns:mc="http://schemas.openxmlformats.org/markup-compatibility/2006">
                <mc:Choice xmlns:v="urn:schemas-microsoft-com:vml" Requires="v">
                  <p:oleObj spid="_x0000_s156802" name="Image" r:id="rId4" imgW="364490" imgH="379730" progId="">
                    <p:embed/>
                  </p:oleObj>
                </mc:Choice>
                <mc:Fallback>
                  <p:oleObj name="Image" r:id="rId4" imgW="364490" imgH="379730" progId="">
                    <p:embed/>
                    <p:pic>
                      <p:nvPicPr>
                        <p:cNvPr id="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 y="2303"/>
                          <a:ext cx="527"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07" name="Line 27"/>
            <p:cNvSpPr>
              <a:spLocks noChangeShapeType="1"/>
            </p:cNvSpPr>
            <p:nvPr/>
          </p:nvSpPr>
          <p:spPr bwMode="auto">
            <a:xfrm flipH="1" flipV="1">
              <a:off x="954" y="2304"/>
              <a:ext cx="112" cy="75"/>
            </a:xfrm>
            <a:prstGeom prst="line">
              <a:avLst/>
            </a:prstGeom>
            <a:noFill/>
            <a:ln w="12700">
              <a:solidFill>
                <a:schemeClr val="tx1"/>
              </a:solidFill>
              <a:round/>
            </a:ln>
            <a:effectLst/>
          </p:spPr>
          <p:txBody>
            <a:bodyPr/>
            <a:lstStyle/>
            <a:p>
              <a:endParaRPr lang="en-US"/>
            </a:p>
          </p:txBody>
        </p:sp>
        <p:sp>
          <p:nvSpPr>
            <p:cNvPr id="225308" name="Line 28"/>
            <p:cNvSpPr>
              <a:spLocks noChangeShapeType="1"/>
            </p:cNvSpPr>
            <p:nvPr/>
          </p:nvSpPr>
          <p:spPr bwMode="auto">
            <a:xfrm flipH="1" flipV="1">
              <a:off x="1386" y="2688"/>
              <a:ext cx="112" cy="75"/>
            </a:xfrm>
            <a:prstGeom prst="line">
              <a:avLst/>
            </a:prstGeom>
            <a:noFill/>
            <a:ln w="12700">
              <a:solidFill>
                <a:schemeClr val="tx1"/>
              </a:solidFill>
              <a:round/>
            </a:ln>
            <a:effectLst/>
          </p:spPr>
          <p:txBody>
            <a:bodyPr/>
            <a:lstStyle/>
            <a:p>
              <a:endParaRPr lang="en-US"/>
            </a:p>
          </p:txBody>
        </p:sp>
        <p:sp>
          <p:nvSpPr>
            <p:cNvPr id="225309" name="Line 29"/>
            <p:cNvSpPr>
              <a:spLocks noChangeShapeType="1"/>
            </p:cNvSpPr>
            <p:nvPr/>
          </p:nvSpPr>
          <p:spPr bwMode="auto">
            <a:xfrm rot="5400000" flipH="1" flipV="1">
              <a:off x="1356" y="2309"/>
              <a:ext cx="96" cy="86"/>
            </a:xfrm>
            <a:prstGeom prst="line">
              <a:avLst/>
            </a:prstGeom>
            <a:noFill/>
            <a:ln w="12700">
              <a:solidFill>
                <a:schemeClr val="tx1"/>
              </a:solidFill>
              <a:round/>
            </a:ln>
            <a:effectLst/>
          </p:spPr>
          <p:txBody>
            <a:bodyPr/>
            <a:lstStyle/>
            <a:p>
              <a:endParaRPr lang="en-US"/>
            </a:p>
          </p:txBody>
        </p:sp>
        <p:sp>
          <p:nvSpPr>
            <p:cNvPr id="225310" name="Line 30"/>
            <p:cNvSpPr>
              <a:spLocks noChangeShapeType="1"/>
            </p:cNvSpPr>
            <p:nvPr/>
          </p:nvSpPr>
          <p:spPr bwMode="auto">
            <a:xfrm rot="5400000" flipH="1" flipV="1">
              <a:off x="972" y="2741"/>
              <a:ext cx="96" cy="86"/>
            </a:xfrm>
            <a:prstGeom prst="line">
              <a:avLst/>
            </a:prstGeom>
            <a:noFill/>
            <a:ln w="12700">
              <a:solidFill>
                <a:schemeClr val="tx1"/>
              </a:solidFill>
              <a:round/>
            </a:ln>
            <a:effectLst/>
          </p:spPr>
          <p:txBody>
            <a:bodyPr/>
            <a:lstStyle/>
            <a:p>
              <a:endParaRPr lang="en-US"/>
            </a:p>
          </p:txBody>
        </p:sp>
        <p:sp>
          <p:nvSpPr>
            <p:cNvPr id="225311" name="Line 31"/>
            <p:cNvSpPr>
              <a:spLocks noChangeShapeType="1"/>
            </p:cNvSpPr>
            <p:nvPr/>
          </p:nvSpPr>
          <p:spPr bwMode="auto">
            <a:xfrm rot="3120000" flipH="1" flipV="1">
              <a:off x="1156" y="2217"/>
              <a:ext cx="96" cy="82"/>
            </a:xfrm>
            <a:prstGeom prst="line">
              <a:avLst/>
            </a:prstGeom>
            <a:noFill/>
            <a:ln w="12700">
              <a:solidFill>
                <a:schemeClr val="tx1"/>
              </a:solidFill>
              <a:round/>
            </a:ln>
            <a:effectLst/>
          </p:spPr>
          <p:txBody>
            <a:bodyPr/>
            <a:lstStyle/>
            <a:p>
              <a:endParaRPr lang="en-US"/>
            </a:p>
          </p:txBody>
        </p:sp>
        <p:sp>
          <p:nvSpPr>
            <p:cNvPr id="225312" name="Line 32"/>
            <p:cNvSpPr>
              <a:spLocks noChangeShapeType="1"/>
            </p:cNvSpPr>
            <p:nvPr/>
          </p:nvSpPr>
          <p:spPr bwMode="auto">
            <a:xfrm rot="8520000" flipH="1" flipV="1">
              <a:off x="1428" y="2493"/>
              <a:ext cx="109" cy="75"/>
            </a:xfrm>
            <a:prstGeom prst="line">
              <a:avLst/>
            </a:prstGeom>
            <a:noFill/>
            <a:ln w="12700">
              <a:solidFill>
                <a:schemeClr val="tx1"/>
              </a:solidFill>
              <a:round/>
            </a:ln>
            <a:effectLst/>
          </p:spPr>
          <p:txBody>
            <a:bodyPr/>
            <a:lstStyle/>
            <a:p>
              <a:endParaRPr lang="en-US"/>
            </a:p>
          </p:txBody>
        </p:sp>
        <p:sp>
          <p:nvSpPr>
            <p:cNvPr id="225313" name="Line 33"/>
            <p:cNvSpPr>
              <a:spLocks noChangeShapeType="1"/>
            </p:cNvSpPr>
            <p:nvPr/>
          </p:nvSpPr>
          <p:spPr bwMode="auto">
            <a:xfrm rot="8520000" flipH="1" flipV="1">
              <a:off x="852" y="2493"/>
              <a:ext cx="109" cy="75"/>
            </a:xfrm>
            <a:prstGeom prst="line">
              <a:avLst/>
            </a:prstGeom>
            <a:noFill/>
            <a:ln w="12700">
              <a:solidFill>
                <a:schemeClr val="tx1"/>
              </a:solidFill>
              <a:round/>
            </a:ln>
            <a:effectLst/>
          </p:spPr>
          <p:txBody>
            <a:bodyPr/>
            <a:lstStyle/>
            <a:p>
              <a:endParaRPr lang="en-US"/>
            </a:p>
          </p:txBody>
        </p:sp>
        <p:graphicFrame>
          <p:nvGraphicFramePr>
            <p:cNvPr id="225314" name="Object 34"/>
            <p:cNvGraphicFramePr>
              <a:graphicFrameLocks noChangeAspect="1"/>
            </p:cNvGraphicFramePr>
            <p:nvPr/>
          </p:nvGraphicFramePr>
          <p:xfrm>
            <a:off x="2132" y="2303"/>
            <a:ext cx="527" cy="481"/>
          </p:xfrm>
          <a:graphic>
            <a:graphicData uri="http://schemas.openxmlformats.org/presentationml/2006/ole">
              <mc:AlternateContent xmlns:mc="http://schemas.openxmlformats.org/markup-compatibility/2006">
                <mc:Choice xmlns:v="urn:schemas-microsoft-com:vml" Requires="v">
                  <p:oleObj spid="_x0000_s156803" name="Image" r:id="rId5" imgW="364490" imgH="379730" progId="">
                    <p:embed/>
                  </p:oleObj>
                </mc:Choice>
                <mc:Fallback>
                  <p:oleObj name="Image" r:id="rId5" imgW="364490" imgH="379730" progId="">
                    <p:embed/>
                    <p:pic>
                      <p:nvPicPr>
                        <p:cNvPr id="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 y="2303"/>
                          <a:ext cx="527"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15" name="Line 35"/>
            <p:cNvSpPr>
              <a:spLocks noChangeShapeType="1"/>
            </p:cNvSpPr>
            <p:nvPr/>
          </p:nvSpPr>
          <p:spPr bwMode="auto">
            <a:xfrm flipH="1" flipV="1">
              <a:off x="2154" y="2304"/>
              <a:ext cx="112" cy="75"/>
            </a:xfrm>
            <a:prstGeom prst="line">
              <a:avLst/>
            </a:prstGeom>
            <a:noFill/>
            <a:ln w="12700">
              <a:solidFill>
                <a:schemeClr val="tx1"/>
              </a:solidFill>
              <a:round/>
            </a:ln>
            <a:effectLst/>
          </p:spPr>
          <p:txBody>
            <a:bodyPr/>
            <a:lstStyle/>
            <a:p>
              <a:endParaRPr lang="en-US"/>
            </a:p>
          </p:txBody>
        </p:sp>
        <p:sp>
          <p:nvSpPr>
            <p:cNvPr id="225316" name="Line 36"/>
            <p:cNvSpPr>
              <a:spLocks noChangeShapeType="1"/>
            </p:cNvSpPr>
            <p:nvPr/>
          </p:nvSpPr>
          <p:spPr bwMode="auto">
            <a:xfrm flipH="1" flipV="1">
              <a:off x="2586" y="2688"/>
              <a:ext cx="112" cy="75"/>
            </a:xfrm>
            <a:prstGeom prst="line">
              <a:avLst/>
            </a:prstGeom>
            <a:noFill/>
            <a:ln w="12700">
              <a:solidFill>
                <a:schemeClr val="tx1"/>
              </a:solidFill>
              <a:round/>
            </a:ln>
            <a:effectLst/>
          </p:spPr>
          <p:txBody>
            <a:bodyPr/>
            <a:lstStyle/>
            <a:p>
              <a:endParaRPr lang="en-US"/>
            </a:p>
          </p:txBody>
        </p:sp>
        <p:sp>
          <p:nvSpPr>
            <p:cNvPr id="225317" name="Line 37"/>
            <p:cNvSpPr>
              <a:spLocks noChangeShapeType="1"/>
            </p:cNvSpPr>
            <p:nvPr/>
          </p:nvSpPr>
          <p:spPr bwMode="auto">
            <a:xfrm rot="5400000" flipH="1" flipV="1">
              <a:off x="2556" y="2309"/>
              <a:ext cx="96" cy="86"/>
            </a:xfrm>
            <a:prstGeom prst="line">
              <a:avLst/>
            </a:prstGeom>
            <a:noFill/>
            <a:ln w="12700">
              <a:solidFill>
                <a:schemeClr val="tx1"/>
              </a:solidFill>
              <a:round/>
            </a:ln>
            <a:effectLst/>
          </p:spPr>
          <p:txBody>
            <a:bodyPr/>
            <a:lstStyle/>
            <a:p>
              <a:endParaRPr lang="en-US"/>
            </a:p>
          </p:txBody>
        </p:sp>
        <p:sp>
          <p:nvSpPr>
            <p:cNvPr id="225318" name="Line 38"/>
            <p:cNvSpPr>
              <a:spLocks noChangeShapeType="1"/>
            </p:cNvSpPr>
            <p:nvPr/>
          </p:nvSpPr>
          <p:spPr bwMode="auto">
            <a:xfrm rot="5400000" flipH="1" flipV="1">
              <a:off x="2151" y="2741"/>
              <a:ext cx="96" cy="86"/>
            </a:xfrm>
            <a:prstGeom prst="line">
              <a:avLst/>
            </a:prstGeom>
            <a:noFill/>
            <a:ln w="12700">
              <a:solidFill>
                <a:schemeClr val="tx1"/>
              </a:solidFill>
              <a:round/>
            </a:ln>
            <a:effectLst/>
          </p:spPr>
          <p:txBody>
            <a:bodyPr/>
            <a:lstStyle/>
            <a:p>
              <a:endParaRPr lang="en-US"/>
            </a:p>
          </p:txBody>
        </p:sp>
        <p:graphicFrame>
          <p:nvGraphicFramePr>
            <p:cNvPr id="225319" name="Object 39"/>
            <p:cNvGraphicFramePr>
              <a:graphicFrameLocks noChangeAspect="1"/>
            </p:cNvGraphicFramePr>
            <p:nvPr/>
          </p:nvGraphicFramePr>
          <p:xfrm>
            <a:off x="3476" y="2303"/>
            <a:ext cx="527" cy="481"/>
          </p:xfrm>
          <a:graphic>
            <a:graphicData uri="http://schemas.openxmlformats.org/presentationml/2006/ole">
              <mc:AlternateContent xmlns:mc="http://schemas.openxmlformats.org/markup-compatibility/2006">
                <mc:Choice xmlns:v="urn:schemas-microsoft-com:vml" Requires="v">
                  <p:oleObj spid="_x0000_s156804" name="Image" r:id="rId6" imgW="364490" imgH="379730" progId="">
                    <p:embed/>
                  </p:oleObj>
                </mc:Choice>
                <mc:Fallback>
                  <p:oleObj name="Image" r:id="rId6" imgW="364490" imgH="379730" progId="">
                    <p:embed/>
                    <p:pic>
                      <p:nvPicPr>
                        <p:cNvPr id="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 y="2303"/>
                          <a:ext cx="527"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0" name="Line 40"/>
            <p:cNvSpPr>
              <a:spLocks noChangeShapeType="1"/>
            </p:cNvSpPr>
            <p:nvPr/>
          </p:nvSpPr>
          <p:spPr bwMode="auto">
            <a:xfrm flipH="1" flipV="1">
              <a:off x="3498" y="2304"/>
              <a:ext cx="112" cy="75"/>
            </a:xfrm>
            <a:prstGeom prst="line">
              <a:avLst/>
            </a:prstGeom>
            <a:noFill/>
            <a:ln w="12700">
              <a:solidFill>
                <a:schemeClr val="tx1"/>
              </a:solidFill>
              <a:round/>
            </a:ln>
            <a:effectLst/>
          </p:spPr>
          <p:txBody>
            <a:bodyPr/>
            <a:lstStyle/>
            <a:p>
              <a:endParaRPr lang="en-US"/>
            </a:p>
          </p:txBody>
        </p:sp>
        <p:sp>
          <p:nvSpPr>
            <p:cNvPr id="225321" name="Line 41"/>
            <p:cNvSpPr>
              <a:spLocks noChangeShapeType="1"/>
            </p:cNvSpPr>
            <p:nvPr/>
          </p:nvSpPr>
          <p:spPr bwMode="auto">
            <a:xfrm flipH="1" flipV="1">
              <a:off x="3930" y="2688"/>
              <a:ext cx="112" cy="75"/>
            </a:xfrm>
            <a:prstGeom prst="line">
              <a:avLst/>
            </a:prstGeom>
            <a:noFill/>
            <a:ln w="12700">
              <a:solidFill>
                <a:schemeClr val="tx1"/>
              </a:solidFill>
              <a:round/>
            </a:ln>
            <a:effectLst/>
          </p:spPr>
          <p:txBody>
            <a:bodyPr/>
            <a:lstStyle/>
            <a:p>
              <a:endParaRPr lang="en-US"/>
            </a:p>
          </p:txBody>
        </p:sp>
        <p:sp>
          <p:nvSpPr>
            <p:cNvPr id="225322" name="Line 42"/>
            <p:cNvSpPr>
              <a:spLocks noChangeShapeType="1"/>
            </p:cNvSpPr>
            <p:nvPr/>
          </p:nvSpPr>
          <p:spPr bwMode="auto">
            <a:xfrm rot="5400000" flipH="1" flipV="1">
              <a:off x="3900" y="2309"/>
              <a:ext cx="96" cy="86"/>
            </a:xfrm>
            <a:prstGeom prst="line">
              <a:avLst/>
            </a:prstGeom>
            <a:noFill/>
            <a:ln w="12700">
              <a:solidFill>
                <a:schemeClr val="tx1"/>
              </a:solidFill>
              <a:round/>
            </a:ln>
            <a:effectLst/>
          </p:spPr>
          <p:txBody>
            <a:bodyPr/>
            <a:lstStyle/>
            <a:p>
              <a:endParaRPr lang="en-US"/>
            </a:p>
          </p:txBody>
        </p:sp>
        <p:sp>
          <p:nvSpPr>
            <p:cNvPr id="225323" name="Line 43"/>
            <p:cNvSpPr>
              <a:spLocks noChangeShapeType="1"/>
            </p:cNvSpPr>
            <p:nvPr/>
          </p:nvSpPr>
          <p:spPr bwMode="auto">
            <a:xfrm rot="5400000" flipH="1" flipV="1">
              <a:off x="3495" y="2741"/>
              <a:ext cx="96" cy="86"/>
            </a:xfrm>
            <a:prstGeom prst="line">
              <a:avLst/>
            </a:prstGeom>
            <a:noFill/>
            <a:ln w="12700">
              <a:solidFill>
                <a:schemeClr val="tx1"/>
              </a:solidFill>
              <a:round/>
            </a:ln>
            <a:effectLst/>
          </p:spPr>
          <p:txBody>
            <a:bodyPr/>
            <a:lstStyle/>
            <a:p>
              <a:endParaRPr lang="en-US"/>
            </a:p>
          </p:txBody>
        </p:sp>
        <p:sp>
          <p:nvSpPr>
            <p:cNvPr id="225324" name="Line 44"/>
            <p:cNvSpPr>
              <a:spLocks noChangeShapeType="1"/>
            </p:cNvSpPr>
            <p:nvPr/>
          </p:nvSpPr>
          <p:spPr bwMode="auto">
            <a:xfrm rot="8520000" flipH="1" flipV="1">
              <a:off x="3972" y="2493"/>
              <a:ext cx="109" cy="75"/>
            </a:xfrm>
            <a:prstGeom prst="line">
              <a:avLst/>
            </a:prstGeom>
            <a:noFill/>
            <a:ln w="12700">
              <a:solidFill>
                <a:schemeClr val="tx1"/>
              </a:solidFill>
              <a:round/>
            </a:ln>
            <a:effectLst/>
          </p:spPr>
          <p:txBody>
            <a:bodyPr/>
            <a:lstStyle/>
            <a:p>
              <a:endParaRPr lang="en-US"/>
            </a:p>
          </p:txBody>
        </p:sp>
        <p:sp>
          <p:nvSpPr>
            <p:cNvPr id="225325" name="Line 45"/>
            <p:cNvSpPr>
              <a:spLocks noChangeShapeType="1"/>
            </p:cNvSpPr>
            <p:nvPr/>
          </p:nvSpPr>
          <p:spPr bwMode="auto">
            <a:xfrm rot="8520000" flipH="1" flipV="1">
              <a:off x="3396" y="2514"/>
              <a:ext cx="109" cy="75"/>
            </a:xfrm>
            <a:prstGeom prst="line">
              <a:avLst/>
            </a:prstGeom>
            <a:noFill/>
            <a:ln w="12700">
              <a:solidFill>
                <a:schemeClr val="tx1"/>
              </a:solidFill>
              <a:round/>
            </a:ln>
            <a:effectLst/>
          </p:spPr>
          <p:txBody>
            <a:bodyPr/>
            <a:lstStyle/>
            <a:p>
              <a:endParaRPr lang="en-US"/>
            </a:p>
          </p:txBody>
        </p:sp>
        <p:sp>
          <p:nvSpPr>
            <p:cNvPr id="225326" name="Text Box 46"/>
            <p:cNvSpPr txBox="1">
              <a:spLocks noChangeArrowheads="1"/>
            </p:cNvSpPr>
            <p:nvPr/>
          </p:nvSpPr>
          <p:spPr bwMode="auto">
            <a:xfrm>
              <a:off x="1462" y="1008"/>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30</a:t>
              </a:r>
              <a:endParaRPr lang="en-US" sz="1200">
                <a:latin typeface="Arial" panose="020B0604020202020204" pitchFamily="34" charset="0"/>
              </a:endParaRPr>
            </a:p>
          </p:txBody>
        </p:sp>
        <p:sp>
          <p:nvSpPr>
            <p:cNvPr id="225327" name="Text Box 47"/>
            <p:cNvSpPr txBox="1">
              <a:spLocks noChangeArrowheads="1"/>
            </p:cNvSpPr>
            <p:nvPr/>
          </p:nvSpPr>
          <p:spPr bwMode="auto">
            <a:xfrm>
              <a:off x="646" y="1008"/>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10</a:t>
              </a:r>
              <a:endParaRPr lang="en-US" sz="1200">
                <a:latin typeface="Arial" panose="020B0604020202020204" pitchFamily="34" charset="0"/>
              </a:endParaRPr>
            </a:p>
          </p:txBody>
        </p:sp>
        <p:sp>
          <p:nvSpPr>
            <p:cNvPr id="225328" name="Text Box 48"/>
            <p:cNvSpPr txBox="1">
              <a:spLocks noChangeArrowheads="1"/>
            </p:cNvSpPr>
            <p:nvPr/>
          </p:nvSpPr>
          <p:spPr bwMode="auto">
            <a:xfrm>
              <a:off x="808" y="1344"/>
              <a:ext cx="164"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a:t>
              </a:r>
              <a:endParaRPr lang="en-US" sz="1200">
                <a:latin typeface="Arial" panose="020B0604020202020204" pitchFamily="34" charset="0"/>
              </a:endParaRPr>
            </a:p>
          </p:txBody>
        </p:sp>
        <p:sp>
          <p:nvSpPr>
            <p:cNvPr id="225329" name="Text Box 49"/>
            <p:cNvSpPr txBox="1">
              <a:spLocks noChangeArrowheads="1"/>
            </p:cNvSpPr>
            <p:nvPr/>
          </p:nvSpPr>
          <p:spPr bwMode="auto">
            <a:xfrm>
              <a:off x="1880" y="2784"/>
              <a:ext cx="771" cy="154"/>
            </a:xfrm>
            <a:prstGeom prst="rect">
              <a:avLst/>
            </a:prstGeom>
            <a:noFill/>
            <a:ln w="9525">
              <a:noFill/>
              <a:miter lim="800000"/>
            </a:ln>
            <a:effectLst/>
          </p:spPr>
          <p:txBody>
            <a:bodyPr>
              <a:spAutoFit/>
            </a:bodyPr>
            <a:lstStyle/>
            <a:p>
              <a:pPr eaLnBrk="1" hangingPunct="1"/>
              <a:r>
                <a:rPr lang="en-US" sz="1000">
                  <a:latin typeface="Arial" panose="020B0604020202020204" pitchFamily="34" charset="0"/>
                </a:rPr>
                <a:t>10</a:t>
              </a:r>
              <a:endParaRPr lang="en-US" sz="1000">
                <a:latin typeface="Arial" panose="020B0604020202020204" pitchFamily="34" charset="0"/>
              </a:endParaRPr>
            </a:p>
          </p:txBody>
        </p:sp>
        <p:sp>
          <p:nvSpPr>
            <p:cNvPr id="225330" name="Text Box 50"/>
            <p:cNvSpPr txBox="1">
              <a:spLocks noChangeArrowheads="1"/>
            </p:cNvSpPr>
            <p:nvPr/>
          </p:nvSpPr>
          <p:spPr bwMode="auto">
            <a:xfrm>
              <a:off x="1951" y="739"/>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100</a:t>
              </a:r>
              <a:endParaRPr lang="en-US" sz="1200">
                <a:latin typeface="Arial" panose="020B0604020202020204" pitchFamily="34" charset="0"/>
              </a:endParaRPr>
            </a:p>
          </p:txBody>
        </p:sp>
        <p:sp>
          <p:nvSpPr>
            <p:cNvPr id="225331" name="Text Box 51"/>
            <p:cNvSpPr txBox="1">
              <a:spLocks noChangeArrowheads="1"/>
            </p:cNvSpPr>
            <p:nvPr/>
          </p:nvSpPr>
          <p:spPr bwMode="auto">
            <a:xfrm>
              <a:off x="2575" y="720"/>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200</a:t>
              </a:r>
              <a:endParaRPr lang="en-US" sz="1200">
                <a:latin typeface="Arial" panose="020B0604020202020204" pitchFamily="34" charset="0"/>
              </a:endParaRPr>
            </a:p>
          </p:txBody>
        </p:sp>
        <p:sp>
          <p:nvSpPr>
            <p:cNvPr id="225332" name="Text Box 52"/>
            <p:cNvSpPr txBox="1">
              <a:spLocks noChangeArrowheads="1"/>
            </p:cNvSpPr>
            <p:nvPr/>
          </p:nvSpPr>
          <p:spPr bwMode="auto">
            <a:xfrm>
              <a:off x="2719" y="979"/>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500</a:t>
              </a:r>
              <a:endParaRPr lang="en-US" sz="1200">
                <a:latin typeface="Arial" panose="020B0604020202020204" pitchFamily="34" charset="0"/>
              </a:endParaRPr>
            </a:p>
          </p:txBody>
        </p:sp>
        <p:sp>
          <p:nvSpPr>
            <p:cNvPr id="225333" name="Text Box 53"/>
            <p:cNvSpPr txBox="1">
              <a:spLocks noChangeArrowheads="1"/>
            </p:cNvSpPr>
            <p:nvPr/>
          </p:nvSpPr>
          <p:spPr bwMode="auto">
            <a:xfrm>
              <a:off x="2623" y="1296"/>
              <a:ext cx="331" cy="291"/>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1000</a:t>
              </a:r>
              <a:endParaRPr lang="en-US" sz="1200">
                <a:latin typeface="Arial" panose="020B0604020202020204" pitchFamily="34" charset="0"/>
              </a:endParaRPr>
            </a:p>
          </p:txBody>
        </p:sp>
        <p:sp>
          <p:nvSpPr>
            <p:cNvPr id="225334" name="Text Box 54"/>
            <p:cNvSpPr txBox="1">
              <a:spLocks noChangeArrowheads="1"/>
            </p:cNvSpPr>
            <p:nvPr/>
          </p:nvSpPr>
          <p:spPr bwMode="auto">
            <a:xfrm>
              <a:off x="1807" y="1008"/>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50</a:t>
              </a:r>
              <a:endParaRPr lang="en-US" sz="1200">
                <a:latin typeface="Arial" panose="020B0604020202020204" pitchFamily="34" charset="0"/>
              </a:endParaRPr>
            </a:p>
          </p:txBody>
        </p:sp>
        <p:sp>
          <p:nvSpPr>
            <p:cNvPr id="225335" name="Text Box 55"/>
            <p:cNvSpPr txBox="1">
              <a:spLocks noChangeArrowheads="1"/>
            </p:cNvSpPr>
            <p:nvPr/>
          </p:nvSpPr>
          <p:spPr bwMode="auto">
            <a:xfrm>
              <a:off x="1903" y="1315"/>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10</a:t>
              </a:r>
              <a:endParaRPr lang="en-US" sz="1200">
                <a:latin typeface="Arial" panose="020B0604020202020204" pitchFamily="34" charset="0"/>
              </a:endParaRPr>
            </a:p>
          </p:txBody>
        </p:sp>
        <p:sp>
          <p:nvSpPr>
            <p:cNvPr id="225336" name="Text Box 56"/>
            <p:cNvSpPr txBox="1">
              <a:spLocks noChangeArrowheads="1"/>
            </p:cNvSpPr>
            <p:nvPr/>
          </p:nvSpPr>
          <p:spPr bwMode="auto">
            <a:xfrm>
              <a:off x="3199" y="2755"/>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1.6</a:t>
              </a:r>
              <a:endParaRPr lang="en-US" sz="1200">
                <a:latin typeface="Arial" panose="020B0604020202020204" pitchFamily="34" charset="0"/>
              </a:endParaRPr>
            </a:p>
          </p:txBody>
        </p:sp>
        <p:sp>
          <p:nvSpPr>
            <p:cNvPr id="225337" name="Text Box 57"/>
            <p:cNvSpPr txBox="1">
              <a:spLocks noChangeArrowheads="1"/>
            </p:cNvSpPr>
            <p:nvPr/>
          </p:nvSpPr>
          <p:spPr bwMode="auto">
            <a:xfrm>
              <a:off x="3160" y="1296"/>
              <a:ext cx="164"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0</a:t>
              </a:r>
              <a:endParaRPr lang="en-US" sz="1200">
                <a:latin typeface="Arial" panose="020B0604020202020204" pitchFamily="34" charset="0"/>
              </a:endParaRPr>
            </a:p>
          </p:txBody>
        </p:sp>
        <p:sp>
          <p:nvSpPr>
            <p:cNvPr id="225338" name="Text Box 58"/>
            <p:cNvSpPr txBox="1">
              <a:spLocks noChangeArrowheads="1"/>
            </p:cNvSpPr>
            <p:nvPr/>
          </p:nvSpPr>
          <p:spPr bwMode="auto">
            <a:xfrm>
              <a:off x="2998" y="1027"/>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20</a:t>
              </a:r>
              <a:endParaRPr lang="en-US" sz="1200">
                <a:latin typeface="Arial" panose="020B0604020202020204" pitchFamily="34" charset="0"/>
              </a:endParaRPr>
            </a:p>
          </p:txBody>
        </p:sp>
        <p:sp>
          <p:nvSpPr>
            <p:cNvPr id="225339" name="Text Box 59"/>
            <p:cNvSpPr txBox="1">
              <a:spLocks noChangeArrowheads="1"/>
            </p:cNvSpPr>
            <p:nvPr/>
          </p:nvSpPr>
          <p:spPr bwMode="auto">
            <a:xfrm>
              <a:off x="3094" y="739"/>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40</a:t>
              </a:r>
              <a:endParaRPr lang="en-US" sz="1200">
                <a:latin typeface="Arial" panose="020B0604020202020204" pitchFamily="34" charset="0"/>
              </a:endParaRPr>
            </a:p>
          </p:txBody>
        </p:sp>
        <p:sp>
          <p:nvSpPr>
            <p:cNvPr id="225340" name="Text Box 60"/>
            <p:cNvSpPr txBox="1">
              <a:spLocks noChangeArrowheads="1"/>
            </p:cNvSpPr>
            <p:nvPr/>
          </p:nvSpPr>
          <p:spPr bwMode="auto">
            <a:xfrm>
              <a:off x="3727" y="768"/>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60</a:t>
              </a:r>
              <a:endParaRPr lang="en-US" sz="1200">
                <a:latin typeface="Arial" panose="020B0604020202020204" pitchFamily="34" charset="0"/>
              </a:endParaRPr>
            </a:p>
          </p:txBody>
        </p:sp>
        <p:sp>
          <p:nvSpPr>
            <p:cNvPr id="225341" name="Text Box 61"/>
            <p:cNvSpPr txBox="1">
              <a:spLocks noChangeArrowheads="1"/>
            </p:cNvSpPr>
            <p:nvPr/>
          </p:nvSpPr>
          <p:spPr bwMode="auto">
            <a:xfrm>
              <a:off x="3871" y="1008"/>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80</a:t>
              </a:r>
              <a:endParaRPr lang="en-US" sz="1200">
                <a:latin typeface="Arial" panose="020B0604020202020204" pitchFamily="34" charset="0"/>
              </a:endParaRPr>
            </a:p>
          </p:txBody>
        </p:sp>
        <p:sp>
          <p:nvSpPr>
            <p:cNvPr id="225342" name="Text Box 62"/>
            <p:cNvSpPr txBox="1">
              <a:spLocks noChangeArrowheads="1"/>
            </p:cNvSpPr>
            <p:nvPr/>
          </p:nvSpPr>
          <p:spPr bwMode="auto">
            <a:xfrm>
              <a:off x="3775" y="1248"/>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100</a:t>
              </a:r>
              <a:endParaRPr lang="en-US" sz="1200">
                <a:latin typeface="Arial" panose="020B0604020202020204" pitchFamily="34" charset="0"/>
              </a:endParaRPr>
            </a:p>
          </p:txBody>
        </p:sp>
        <p:sp>
          <p:nvSpPr>
            <p:cNvPr id="225343" name="Text Box 63"/>
            <p:cNvSpPr txBox="1">
              <a:spLocks noChangeArrowheads="1"/>
            </p:cNvSpPr>
            <p:nvPr/>
          </p:nvSpPr>
          <p:spPr bwMode="auto">
            <a:xfrm>
              <a:off x="3151" y="2448"/>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6</a:t>
              </a:r>
              <a:endParaRPr lang="en-US" sz="1200">
                <a:latin typeface="Arial" panose="020B0604020202020204" pitchFamily="34" charset="0"/>
              </a:endParaRPr>
            </a:p>
          </p:txBody>
        </p:sp>
        <p:sp>
          <p:nvSpPr>
            <p:cNvPr id="225344" name="Text Box 64"/>
            <p:cNvSpPr txBox="1">
              <a:spLocks noChangeArrowheads="1"/>
            </p:cNvSpPr>
            <p:nvPr/>
          </p:nvSpPr>
          <p:spPr bwMode="auto">
            <a:xfrm>
              <a:off x="3247" y="2160"/>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24</a:t>
              </a:r>
              <a:endParaRPr lang="en-US" sz="1200">
                <a:latin typeface="Arial" panose="020B0604020202020204" pitchFamily="34" charset="0"/>
              </a:endParaRPr>
            </a:p>
          </p:txBody>
        </p:sp>
        <p:sp>
          <p:nvSpPr>
            <p:cNvPr id="225345" name="Text Box 65"/>
            <p:cNvSpPr txBox="1">
              <a:spLocks noChangeArrowheads="1"/>
            </p:cNvSpPr>
            <p:nvPr/>
          </p:nvSpPr>
          <p:spPr bwMode="auto">
            <a:xfrm>
              <a:off x="3919" y="2160"/>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45</a:t>
              </a:r>
              <a:endParaRPr lang="en-US" sz="1200">
                <a:latin typeface="Arial" panose="020B0604020202020204" pitchFamily="34" charset="0"/>
              </a:endParaRPr>
            </a:p>
          </p:txBody>
        </p:sp>
        <p:sp>
          <p:nvSpPr>
            <p:cNvPr id="225346" name="Text Box 66"/>
            <p:cNvSpPr txBox="1">
              <a:spLocks noChangeArrowheads="1"/>
            </p:cNvSpPr>
            <p:nvPr/>
          </p:nvSpPr>
          <p:spPr bwMode="auto">
            <a:xfrm>
              <a:off x="4063" y="2448"/>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90</a:t>
              </a:r>
              <a:endParaRPr lang="en-US" sz="1200">
                <a:latin typeface="Arial" panose="020B0604020202020204" pitchFamily="34" charset="0"/>
              </a:endParaRPr>
            </a:p>
          </p:txBody>
        </p:sp>
        <p:sp>
          <p:nvSpPr>
            <p:cNvPr id="225347" name="Text Box 67"/>
            <p:cNvSpPr txBox="1">
              <a:spLocks noChangeArrowheads="1"/>
            </p:cNvSpPr>
            <p:nvPr/>
          </p:nvSpPr>
          <p:spPr bwMode="auto">
            <a:xfrm>
              <a:off x="3959" y="2736"/>
              <a:ext cx="495"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180</a:t>
              </a:r>
              <a:endParaRPr lang="en-US" sz="1200">
                <a:latin typeface="Arial" panose="020B0604020202020204" pitchFamily="34" charset="0"/>
              </a:endParaRPr>
            </a:p>
          </p:txBody>
        </p:sp>
        <p:sp>
          <p:nvSpPr>
            <p:cNvPr id="225348" name="Line 68"/>
            <p:cNvSpPr>
              <a:spLocks noChangeShapeType="1"/>
            </p:cNvSpPr>
            <p:nvPr/>
          </p:nvSpPr>
          <p:spPr bwMode="auto">
            <a:xfrm rot="8520000" flipH="1" flipV="1">
              <a:off x="851" y="2654"/>
              <a:ext cx="176" cy="27"/>
            </a:xfrm>
            <a:prstGeom prst="line">
              <a:avLst/>
            </a:prstGeom>
            <a:noFill/>
            <a:ln w="12700">
              <a:solidFill>
                <a:schemeClr val="tx1"/>
              </a:solidFill>
              <a:round/>
            </a:ln>
            <a:effectLst/>
          </p:spPr>
          <p:txBody>
            <a:bodyPr/>
            <a:lstStyle/>
            <a:p>
              <a:endParaRPr lang="en-US"/>
            </a:p>
          </p:txBody>
        </p:sp>
        <p:graphicFrame>
          <p:nvGraphicFramePr>
            <p:cNvPr id="225349" name="Object 69"/>
            <p:cNvGraphicFramePr>
              <a:graphicFrameLocks noChangeAspect="1"/>
            </p:cNvGraphicFramePr>
            <p:nvPr/>
          </p:nvGraphicFramePr>
          <p:xfrm>
            <a:off x="933" y="863"/>
            <a:ext cx="527" cy="481"/>
          </p:xfrm>
          <a:graphic>
            <a:graphicData uri="http://schemas.openxmlformats.org/presentationml/2006/ole">
              <mc:AlternateContent xmlns:mc="http://schemas.openxmlformats.org/markup-compatibility/2006">
                <mc:Choice xmlns:v="urn:schemas-microsoft-com:vml" Requires="v">
                  <p:oleObj spid="_x0000_s156805" name="Image" r:id="rId7" imgW="364490" imgH="379730" progId="">
                    <p:embed/>
                  </p:oleObj>
                </mc:Choice>
                <mc:Fallback>
                  <p:oleObj name="Image" r:id="rId7" imgW="364490" imgH="379730" progId="">
                    <p:embed/>
                    <p:pic>
                      <p:nvPicPr>
                        <p:cNvPr id="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 y="863"/>
                          <a:ext cx="527"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50" name="Line 70"/>
            <p:cNvSpPr>
              <a:spLocks noChangeShapeType="1"/>
            </p:cNvSpPr>
            <p:nvPr/>
          </p:nvSpPr>
          <p:spPr bwMode="auto">
            <a:xfrm flipH="1" flipV="1">
              <a:off x="955" y="864"/>
              <a:ext cx="112" cy="75"/>
            </a:xfrm>
            <a:prstGeom prst="line">
              <a:avLst/>
            </a:prstGeom>
            <a:noFill/>
            <a:ln w="12700">
              <a:solidFill>
                <a:schemeClr val="tx1"/>
              </a:solidFill>
              <a:round/>
            </a:ln>
            <a:effectLst/>
          </p:spPr>
          <p:txBody>
            <a:bodyPr/>
            <a:lstStyle/>
            <a:p>
              <a:endParaRPr lang="en-US"/>
            </a:p>
          </p:txBody>
        </p:sp>
        <p:sp>
          <p:nvSpPr>
            <p:cNvPr id="225351" name="Line 71"/>
            <p:cNvSpPr>
              <a:spLocks noChangeShapeType="1"/>
            </p:cNvSpPr>
            <p:nvPr/>
          </p:nvSpPr>
          <p:spPr bwMode="auto">
            <a:xfrm flipH="1" flipV="1">
              <a:off x="1387" y="1248"/>
              <a:ext cx="112" cy="75"/>
            </a:xfrm>
            <a:prstGeom prst="line">
              <a:avLst/>
            </a:prstGeom>
            <a:noFill/>
            <a:ln w="12700">
              <a:solidFill>
                <a:schemeClr val="tx1"/>
              </a:solidFill>
              <a:round/>
            </a:ln>
            <a:effectLst/>
          </p:spPr>
          <p:txBody>
            <a:bodyPr/>
            <a:lstStyle/>
            <a:p>
              <a:endParaRPr lang="en-US"/>
            </a:p>
          </p:txBody>
        </p:sp>
        <p:sp>
          <p:nvSpPr>
            <p:cNvPr id="225352" name="Line 72"/>
            <p:cNvSpPr>
              <a:spLocks noChangeShapeType="1"/>
            </p:cNvSpPr>
            <p:nvPr/>
          </p:nvSpPr>
          <p:spPr bwMode="auto">
            <a:xfrm rot="5400000" flipH="1" flipV="1">
              <a:off x="1357" y="869"/>
              <a:ext cx="96" cy="86"/>
            </a:xfrm>
            <a:prstGeom prst="line">
              <a:avLst/>
            </a:prstGeom>
            <a:noFill/>
            <a:ln w="12700">
              <a:solidFill>
                <a:schemeClr val="tx1"/>
              </a:solidFill>
              <a:round/>
            </a:ln>
            <a:effectLst/>
          </p:spPr>
          <p:txBody>
            <a:bodyPr/>
            <a:lstStyle/>
            <a:p>
              <a:endParaRPr lang="en-US"/>
            </a:p>
          </p:txBody>
        </p:sp>
        <p:sp>
          <p:nvSpPr>
            <p:cNvPr id="225353" name="Line 73"/>
            <p:cNvSpPr>
              <a:spLocks noChangeShapeType="1"/>
            </p:cNvSpPr>
            <p:nvPr/>
          </p:nvSpPr>
          <p:spPr bwMode="auto">
            <a:xfrm rot="5400000" flipH="1" flipV="1">
              <a:off x="973" y="1301"/>
              <a:ext cx="96" cy="86"/>
            </a:xfrm>
            <a:prstGeom prst="line">
              <a:avLst/>
            </a:prstGeom>
            <a:noFill/>
            <a:ln w="12700">
              <a:solidFill>
                <a:schemeClr val="tx1"/>
              </a:solidFill>
              <a:round/>
            </a:ln>
            <a:effectLst/>
          </p:spPr>
          <p:txBody>
            <a:bodyPr/>
            <a:lstStyle/>
            <a:p>
              <a:endParaRPr lang="en-US"/>
            </a:p>
          </p:txBody>
        </p:sp>
        <p:sp>
          <p:nvSpPr>
            <p:cNvPr id="225354" name="Line 74"/>
            <p:cNvSpPr>
              <a:spLocks noChangeShapeType="1"/>
            </p:cNvSpPr>
            <p:nvPr/>
          </p:nvSpPr>
          <p:spPr bwMode="auto">
            <a:xfrm rot="3120000" flipH="1" flipV="1">
              <a:off x="1157" y="777"/>
              <a:ext cx="96" cy="82"/>
            </a:xfrm>
            <a:prstGeom prst="line">
              <a:avLst/>
            </a:prstGeom>
            <a:noFill/>
            <a:ln w="12700">
              <a:solidFill>
                <a:schemeClr val="tx1"/>
              </a:solidFill>
              <a:round/>
            </a:ln>
            <a:effectLst/>
          </p:spPr>
          <p:txBody>
            <a:bodyPr/>
            <a:lstStyle/>
            <a:p>
              <a:endParaRPr lang="en-US"/>
            </a:p>
          </p:txBody>
        </p:sp>
        <p:sp>
          <p:nvSpPr>
            <p:cNvPr id="225355" name="Line 75"/>
            <p:cNvSpPr>
              <a:spLocks noChangeShapeType="1"/>
            </p:cNvSpPr>
            <p:nvPr/>
          </p:nvSpPr>
          <p:spPr bwMode="auto">
            <a:xfrm rot="8520000" flipH="1" flipV="1">
              <a:off x="1429" y="1053"/>
              <a:ext cx="109" cy="75"/>
            </a:xfrm>
            <a:prstGeom prst="line">
              <a:avLst/>
            </a:prstGeom>
            <a:noFill/>
            <a:ln w="12700">
              <a:solidFill>
                <a:schemeClr val="tx1"/>
              </a:solidFill>
              <a:round/>
            </a:ln>
            <a:effectLst/>
          </p:spPr>
          <p:txBody>
            <a:bodyPr/>
            <a:lstStyle/>
            <a:p>
              <a:endParaRPr lang="en-US"/>
            </a:p>
          </p:txBody>
        </p:sp>
        <p:sp>
          <p:nvSpPr>
            <p:cNvPr id="225356" name="Line 76"/>
            <p:cNvSpPr>
              <a:spLocks noChangeShapeType="1"/>
            </p:cNvSpPr>
            <p:nvPr/>
          </p:nvSpPr>
          <p:spPr bwMode="auto">
            <a:xfrm rot="8520000" flipH="1" flipV="1">
              <a:off x="853" y="1053"/>
              <a:ext cx="109" cy="75"/>
            </a:xfrm>
            <a:prstGeom prst="line">
              <a:avLst/>
            </a:prstGeom>
            <a:noFill/>
            <a:ln w="12700">
              <a:solidFill>
                <a:schemeClr val="tx1"/>
              </a:solidFill>
              <a:round/>
            </a:ln>
            <a:effectLst/>
          </p:spPr>
          <p:txBody>
            <a:bodyPr/>
            <a:lstStyle/>
            <a:p>
              <a:endParaRPr lang="en-US"/>
            </a:p>
          </p:txBody>
        </p:sp>
        <p:sp>
          <p:nvSpPr>
            <p:cNvPr id="225357" name="Line 77"/>
            <p:cNvSpPr>
              <a:spLocks noChangeShapeType="1"/>
            </p:cNvSpPr>
            <p:nvPr/>
          </p:nvSpPr>
          <p:spPr bwMode="auto">
            <a:xfrm rot="8520000" flipH="1" flipV="1">
              <a:off x="852" y="1214"/>
              <a:ext cx="176" cy="27"/>
            </a:xfrm>
            <a:prstGeom prst="line">
              <a:avLst/>
            </a:prstGeom>
            <a:noFill/>
            <a:ln w="12700">
              <a:solidFill>
                <a:schemeClr val="tx1"/>
              </a:solidFill>
              <a:round/>
            </a:ln>
            <a:effectLst/>
          </p:spPr>
          <p:txBody>
            <a:bodyPr/>
            <a:lstStyle/>
            <a:p>
              <a:endParaRPr lang="en-US"/>
            </a:p>
          </p:txBody>
        </p:sp>
        <p:sp>
          <p:nvSpPr>
            <p:cNvPr id="225358" name="Text Box 78"/>
            <p:cNvSpPr txBox="1">
              <a:spLocks noChangeArrowheads="1"/>
            </p:cNvSpPr>
            <p:nvPr/>
          </p:nvSpPr>
          <p:spPr bwMode="auto">
            <a:xfrm>
              <a:off x="856" y="2784"/>
              <a:ext cx="164"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5</a:t>
              </a:r>
              <a:endParaRPr lang="en-US" sz="1200">
                <a:latin typeface="Arial" panose="020B0604020202020204" pitchFamily="34" charset="0"/>
              </a:endParaRPr>
            </a:p>
          </p:txBody>
        </p:sp>
        <p:sp>
          <p:nvSpPr>
            <p:cNvPr id="225359" name="Text Box 79"/>
            <p:cNvSpPr txBox="1">
              <a:spLocks noChangeArrowheads="1"/>
            </p:cNvSpPr>
            <p:nvPr/>
          </p:nvSpPr>
          <p:spPr bwMode="auto">
            <a:xfrm>
              <a:off x="646" y="2640"/>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10</a:t>
              </a:r>
              <a:endParaRPr lang="en-US" sz="1200">
                <a:latin typeface="Arial" panose="020B0604020202020204" pitchFamily="34" charset="0"/>
              </a:endParaRPr>
            </a:p>
          </p:txBody>
        </p:sp>
        <p:sp>
          <p:nvSpPr>
            <p:cNvPr id="225360" name="Text Box 80"/>
            <p:cNvSpPr txBox="1">
              <a:spLocks noChangeArrowheads="1"/>
            </p:cNvSpPr>
            <p:nvPr/>
          </p:nvSpPr>
          <p:spPr bwMode="auto">
            <a:xfrm>
              <a:off x="655" y="2448"/>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15</a:t>
              </a:r>
              <a:endParaRPr lang="en-US" sz="1200">
                <a:latin typeface="Arial" panose="020B0604020202020204" pitchFamily="34" charset="0"/>
              </a:endParaRPr>
            </a:p>
          </p:txBody>
        </p:sp>
        <p:sp>
          <p:nvSpPr>
            <p:cNvPr id="225361" name="Text Box 81"/>
            <p:cNvSpPr txBox="1">
              <a:spLocks noChangeArrowheads="1"/>
            </p:cNvSpPr>
            <p:nvPr/>
          </p:nvSpPr>
          <p:spPr bwMode="auto">
            <a:xfrm>
              <a:off x="742" y="2208"/>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20</a:t>
              </a:r>
              <a:endParaRPr lang="en-US" sz="1200">
                <a:latin typeface="Arial" panose="020B0604020202020204" pitchFamily="34" charset="0"/>
              </a:endParaRPr>
            </a:p>
          </p:txBody>
        </p:sp>
        <p:sp>
          <p:nvSpPr>
            <p:cNvPr id="225362" name="Text Box 82"/>
            <p:cNvSpPr txBox="1">
              <a:spLocks noChangeArrowheads="1"/>
            </p:cNvSpPr>
            <p:nvPr/>
          </p:nvSpPr>
          <p:spPr bwMode="auto">
            <a:xfrm>
              <a:off x="1087" y="2064"/>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25</a:t>
              </a:r>
              <a:endParaRPr lang="en-US" sz="1200">
                <a:latin typeface="Arial" panose="020B0604020202020204" pitchFamily="34" charset="0"/>
              </a:endParaRPr>
            </a:p>
          </p:txBody>
        </p:sp>
        <p:sp>
          <p:nvSpPr>
            <p:cNvPr id="225363" name="Text Box 83"/>
            <p:cNvSpPr txBox="1">
              <a:spLocks noChangeArrowheads="1"/>
            </p:cNvSpPr>
            <p:nvPr/>
          </p:nvSpPr>
          <p:spPr bwMode="auto">
            <a:xfrm>
              <a:off x="1375" y="2208"/>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30</a:t>
              </a:r>
              <a:endParaRPr lang="en-US" sz="1200">
                <a:latin typeface="Arial" panose="020B0604020202020204" pitchFamily="34" charset="0"/>
              </a:endParaRPr>
            </a:p>
          </p:txBody>
        </p:sp>
        <p:sp>
          <p:nvSpPr>
            <p:cNvPr id="225364" name="Text Box 84"/>
            <p:cNvSpPr txBox="1">
              <a:spLocks noChangeArrowheads="1"/>
            </p:cNvSpPr>
            <p:nvPr/>
          </p:nvSpPr>
          <p:spPr bwMode="auto">
            <a:xfrm>
              <a:off x="1519" y="2448"/>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35</a:t>
              </a:r>
              <a:endParaRPr lang="en-US" sz="1200">
                <a:latin typeface="Arial" panose="020B0604020202020204" pitchFamily="34" charset="0"/>
              </a:endParaRPr>
            </a:p>
          </p:txBody>
        </p:sp>
        <p:sp>
          <p:nvSpPr>
            <p:cNvPr id="225365" name="Text Box 85"/>
            <p:cNvSpPr txBox="1">
              <a:spLocks noChangeArrowheads="1"/>
            </p:cNvSpPr>
            <p:nvPr/>
          </p:nvSpPr>
          <p:spPr bwMode="auto">
            <a:xfrm>
              <a:off x="1414" y="2688"/>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40</a:t>
              </a:r>
              <a:endParaRPr lang="en-US" sz="1200">
                <a:latin typeface="Arial" panose="020B0604020202020204" pitchFamily="34" charset="0"/>
              </a:endParaRPr>
            </a:p>
          </p:txBody>
        </p:sp>
        <p:sp>
          <p:nvSpPr>
            <p:cNvPr id="225366" name="Text Box 86"/>
            <p:cNvSpPr txBox="1">
              <a:spLocks noChangeArrowheads="1"/>
            </p:cNvSpPr>
            <p:nvPr/>
          </p:nvSpPr>
          <p:spPr bwMode="auto">
            <a:xfrm>
              <a:off x="712" y="1200"/>
              <a:ext cx="164"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5</a:t>
              </a:r>
              <a:endParaRPr lang="en-US" sz="1200">
                <a:latin typeface="Arial" panose="020B0604020202020204" pitchFamily="34" charset="0"/>
              </a:endParaRPr>
            </a:p>
          </p:txBody>
        </p:sp>
        <p:sp>
          <p:nvSpPr>
            <p:cNvPr id="225367" name="Text Box 87"/>
            <p:cNvSpPr txBox="1">
              <a:spLocks noChangeArrowheads="1"/>
            </p:cNvSpPr>
            <p:nvPr/>
          </p:nvSpPr>
          <p:spPr bwMode="auto">
            <a:xfrm>
              <a:off x="742" y="739"/>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15</a:t>
              </a:r>
              <a:endParaRPr lang="en-US" sz="1200">
                <a:latin typeface="Arial" panose="020B0604020202020204" pitchFamily="34" charset="0"/>
              </a:endParaRPr>
            </a:p>
          </p:txBody>
        </p:sp>
        <p:sp>
          <p:nvSpPr>
            <p:cNvPr id="225368" name="Text Box 88"/>
            <p:cNvSpPr txBox="1">
              <a:spLocks noChangeArrowheads="1"/>
            </p:cNvSpPr>
            <p:nvPr/>
          </p:nvSpPr>
          <p:spPr bwMode="auto">
            <a:xfrm>
              <a:off x="1078" y="624"/>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20</a:t>
              </a:r>
              <a:endParaRPr lang="en-US" sz="1200">
                <a:latin typeface="Arial" panose="020B0604020202020204" pitchFamily="34" charset="0"/>
              </a:endParaRPr>
            </a:p>
          </p:txBody>
        </p:sp>
        <p:sp>
          <p:nvSpPr>
            <p:cNvPr id="225369" name="Text Box 89"/>
            <p:cNvSpPr txBox="1">
              <a:spLocks noChangeArrowheads="1"/>
            </p:cNvSpPr>
            <p:nvPr/>
          </p:nvSpPr>
          <p:spPr bwMode="auto">
            <a:xfrm>
              <a:off x="1366" y="720"/>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25</a:t>
              </a:r>
              <a:endParaRPr lang="en-US" sz="1200">
                <a:latin typeface="Arial" panose="020B0604020202020204" pitchFamily="34" charset="0"/>
              </a:endParaRPr>
            </a:p>
          </p:txBody>
        </p:sp>
        <p:sp>
          <p:nvSpPr>
            <p:cNvPr id="225370" name="Text Box 90"/>
            <p:cNvSpPr txBox="1">
              <a:spLocks noChangeArrowheads="1"/>
            </p:cNvSpPr>
            <p:nvPr/>
          </p:nvSpPr>
          <p:spPr bwMode="auto">
            <a:xfrm>
              <a:off x="1414" y="1267"/>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35</a:t>
              </a:r>
              <a:endParaRPr lang="en-US" sz="1200">
                <a:latin typeface="Arial" panose="020B0604020202020204" pitchFamily="34" charset="0"/>
              </a:endParaRPr>
            </a:p>
          </p:txBody>
        </p:sp>
        <p:sp>
          <p:nvSpPr>
            <p:cNvPr id="225371" name="Text Box 91"/>
            <p:cNvSpPr txBox="1">
              <a:spLocks noChangeArrowheads="1"/>
            </p:cNvSpPr>
            <p:nvPr/>
          </p:nvSpPr>
          <p:spPr bwMode="auto">
            <a:xfrm>
              <a:off x="4416" y="1593"/>
              <a:ext cx="935" cy="231"/>
            </a:xfrm>
            <a:prstGeom prst="rect">
              <a:avLst/>
            </a:prstGeom>
            <a:noFill/>
            <a:ln w="9525">
              <a:noFill/>
              <a:miter lim="800000"/>
            </a:ln>
            <a:effectLst/>
          </p:spPr>
          <p:txBody>
            <a:bodyPr>
              <a:spAutoFit/>
            </a:bodyPr>
            <a:lstStyle/>
            <a:p>
              <a:pPr eaLnBrk="1" hangingPunct="1">
                <a:spcBef>
                  <a:spcPct val="50000"/>
                </a:spcBef>
              </a:pPr>
              <a:r>
                <a:rPr lang="en-US" sz="1800">
                  <a:latin typeface="Arial" panose="020B0604020202020204" pitchFamily="34" charset="0"/>
                </a:rPr>
                <a:t>contrast</a:t>
              </a:r>
              <a:endParaRPr lang="en-US" sz="1800">
                <a:latin typeface="Arial" panose="020B0604020202020204" pitchFamily="34" charset="0"/>
              </a:endParaRPr>
            </a:p>
          </p:txBody>
        </p:sp>
        <p:graphicFrame>
          <p:nvGraphicFramePr>
            <p:cNvPr id="225372" name="Object 92"/>
            <p:cNvGraphicFramePr>
              <a:graphicFrameLocks noChangeAspect="1"/>
            </p:cNvGraphicFramePr>
            <p:nvPr/>
          </p:nvGraphicFramePr>
          <p:xfrm>
            <a:off x="4532" y="872"/>
            <a:ext cx="527" cy="481"/>
          </p:xfrm>
          <a:graphic>
            <a:graphicData uri="http://schemas.openxmlformats.org/presentationml/2006/ole">
              <mc:AlternateContent xmlns:mc="http://schemas.openxmlformats.org/markup-compatibility/2006">
                <mc:Choice xmlns:v="urn:schemas-microsoft-com:vml" Requires="v">
                  <p:oleObj spid="_x0000_s156806" name="Image" r:id="rId8" imgW="364490" imgH="379730" progId="">
                    <p:embed/>
                  </p:oleObj>
                </mc:Choice>
                <mc:Fallback>
                  <p:oleObj name="Image" r:id="rId8" imgW="364490" imgH="379730" progId="">
                    <p:embed/>
                    <p:pic>
                      <p:nvPicPr>
                        <p:cNvPr id="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2" y="872"/>
                          <a:ext cx="527"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73" name="Line 93"/>
            <p:cNvSpPr>
              <a:spLocks noChangeShapeType="1"/>
            </p:cNvSpPr>
            <p:nvPr/>
          </p:nvSpPr>
          <p:spPr bwMode="auto">
            <a:xfrm flipH="1" flipV="1">
              <a:off x="4554" y="873"/>
              <a:ext cx="112" cy="75"/>
            </a:xfrm>
            <a:prstGeom prst="line">
              <a:avLst/>
            </a:prstGeom>
            <a:noFill/>
            <a:ln w="12700">
              <a:solidFill>
                <a:schemeClr val="tx1"/>
              </a:solidFill>
              <a:round/>
            </a:ln>
            <a:effectLst/>
          </p:spPr>
          <p:txBody>
            <a:bodyPr/>
            <a:lstStyle/>
            <a:p>
              <a:endParaRPr lang="en-US"/>
            </a:p>
          </p:txBody>
        </p:sp>
        <p:sp>
          <p:nvSpPr>
            <p:cNvPr id="225374" name="Line 94"/>
            <p:cNvSpPr>
              <a:spLocks noChangeShapeType="1"/>
            </p:cNvSpPr>
            <p:nvPr/>
          </p:nvSpPr>
          <p:spPr bwMode="auto">
            <a:xfrm flipH="1" flipV="1">
              <a:off x="4986" y="1257"/>
              <a:ext cx="112" cy="75"/>
            </a:xfrm>
            <a:prstGeom prst="line">
              <a:avLst/>
            </a:prstGeom>
            <a:noFill/>
            <a:ln w="12700">
              <a:solidFill>
                <a:schemeClr val="tx1"/>
              </a:solidFill>
              <a:round/>
            </a:ln>
            <a:effectLst/>
          </p:spPr>
          <p:txBody>
            <a:bodyPr/>
            <a:lstStyle/>
            <a:p>
              <a:endParaRPr lang="en-US"/>
            </a:p>
          </p:txBody>
        </p:sp>
        <p:sp>
          <p:nvSpPr>
            <p:cNvPr id="225375" name="Line 95"/>
            <p:cNvSpPr>
              <a:spLocks noChangeShapeType="1"/>
            </p:cNvSpPr>
            <p:nvPr/>
          </p:nvSpPr>
          <p:spPr bwMode="auto">
            <a:xfrm rot="5400000" flipH="1" flipV="1">
              <a:off x="4956" y="878"/>
              <a:ext cx="96" cy="86"/>
            </a:xfrm>
            <a:prstGeom prst="line">
              <a:avLst/>
            </a:prstGeom>
            <a:noFill/>
            <a:ln w="12700">
              <a:solidFill>
                <a:schemeClr val="tx1"/>
              </a:solidFill>
              <a:round/>
            </a:ln>
            <a:effectLst/>
          </p:spPr>
          <p:txBody>
            <a:bodyPr/>
            <a:lstStyle/>
            <a:p>
              <a:endParaRPr lang="en-US"/>
            </a:p>
          </p:txBody>
        </p:sp>
        <p:sp>
          <p:nvSpPr>
            <p:cNvPr id="225376" name="Line 96"/>
            <p:cNvSpPr>
              <a:spLocks noChangeShapeType="1"/>
            </p:cNvSpPr>
            <p:nvPr/>
          </p:nvSpPr>
          <p:spPr bwMode="auto">
            <a:xfrm rot="5400000" flipH="1" flipV="1">
              <a:off x="4551" y="1310"/>
              <a:ext cx="96" cy="86"/>
            </a:xfrm>
            <a:prstGeom prst="line">
              <a:avLst/>
            </a:prstGeom>
            <a:noFill/>
            <a:ln w="12700">
              <a:solidFill>
                <a:schemeClr val="tx1"/>
              </a:solidFill>
              <a:round/>
            </a:ln>
            <a:effectLst/>
          </p:spPr>
          <p:txBody>
            <a:bodyPr/>
            <a:lstStyle/>
            <a:p>
              <a:endParaRPr lang="en-US"/>
            </a:p>
          </p:txBody>
        </p:sp>
        <p:sp>
          <p:nvSpPr>
            <p:cNvPr id="225377" name="Line 97"/>
            <p:cNvSpPr>
              <a:spLocks noChangeShapeType="1"/>
            </p:cNvSpPr>
            <p:nvPr/>
          </p:nvSpPr>
          <p:spPr bwMode="auto">
            <a:xfrm rot="8520000" flipH="1" flipV="1">
              <a:off x="5028" y="1062"/>
              <a:ext cx="109" cy="75"/>
            </a:xfrm>
            <a:prstGeom prst="line">
              <a:avLst/>
            </a:prstGeom>
            <a:noFill/>
            <a:ln w="12700">
              <a:solidFill>
                <a:schemeClr val="tx1"/>
              </a:solidFill>
              <a:round/>
            </a:ln>
            <a:effectLst/>
          </p:spPr>
          <p:txBody>
            <a:bodyPr/>
            <a:lstStyle/>
            <a:p>
              <a:endParaRPr lang="en-US"/>
            </a:p>
          </p:txBody>
        </p:sp>
        <p:sp>
          <p:nvSpPr>
            <p:cNvPr id="225378" name="Line 98"/>
            <p:cNvSpPr>
              <a:spLocks noChangeShapeType="1"/>
            </p:cNvSpPr>
            <p:nvPr/>
          </p:nvSpPr>
          <p:spPr bwMode="auto">
            <a:xfrm rot="8520000" flipH="1" flipV="1">
              <a:off x="4452" y="1083"/>
              <a:ext cx="109" cy="75"/>
            </a:xfrm>
            <a:prstGeom prst="line">
              <a:avLst/>
            </a:prstGeom>
            <a:noFill/>
            <a:ln w="12700">
              <a:solidFill>
                <a:schemeClr val="tx1"/>
              </a:solidFill>
              <a:round/>
            </a:ln>
            <a:effectLst/>
          </p:spPr>
          <p:txBody>
            <a:bodyPr/>
            <a:lstStyle/>
            <a:p>
              <a:endParaRPr lang="en-US"/>
            </a:p>
          </p:txBody>
        </p:sp>
        <p:sp>
          <p:nvSpPr>
            <p:cNvPr id="225379" name="Text Box 99"/>
            <p:cNvSpPr txBox="1">
              <a:spLocks noChangeArrowheads="1"/>
            </p:cNvSpPr>
            <p:nvPr/>
          </p:nvSpPr>
          <p:spPr bwMode="auto">
            <a:xfrm>
              <a:off x="4408" y="1305"/>
              <a:ext cx="164"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0</a:t>
              </a:r>
              <a:endParaRPr lang="en-US" sz="1200">
                <a:latin typeface="Arial" panose="020B0604020202020204" pitchFamily="34" charset="0"/>
              </a:endParaRPr>
            </a:p>
          </p:txBody>
        </p:sp>
        <p:sp>
          <p:nvSpPr>
            <p:cNvPr id="225380" name="Text Box 100"/>
            <p:cNvSpPr txBox="1">
              <a:spLocks noChangeArrowheads="1"/>
            </p:cNvSpPr>
            <p:nvPr/>
          </p:nvSpPr>
          <p:spPr bwMode="auto">
            <a:xfrm>
              <a:off x="4246" y="1036"/>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20</a:t>
              </a:r>
              <a:endParaRPr lang="en-US" sz="1200">
                <a:latin typeface="Arial" panose="020B0604020202020204" pitchFamily="34" charset="0"/>
              </a:endParaRPr>
            </a:p>
          </p:txBody>
        </p:sp>
        <p:sp>
          <p:nvSpPr>
            <p:cNvPr id="225381" name="Text Box 101"/>
            <p:cNvSpPr txBox="1">
              <a:spLocks noChangeArrowheads="1"/>
            </p:cNvSpPr>
            <p:nvPr/>
          </p:nvSpPr>
          <p:spPr bwMode="auto">
            <a:xfrm>
              <a:off x="4342" y="748"/>
              <a:ext cx="323"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40</a:t>
              </a:r>
              <a:endParaRPr lang="en-US" sz="1200">
                <a:latin typeface="Arial" panose="020B0604020202020204" pitchFamily="34" charset="0"/>
              </a:endParaRPr>
            </a:p>
          </p:txBody>
        </p:sp>
        <p:sp>
          <p:nvSpPr>
            <p:cNvPr id="225382" name="Text Box 102"/>
            <p:cNvSpPr txBox="1">
              <a:spLocks noChangeArrowheads="1"/>
            </p:cNvSpPr>
            <p:nvPr/>
          </p:nvSpPr>
          <p:spPr bwMode="auto">
            <a:xfrm>
              <a:off x="4975" y="777"/>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60</a:t>
              </a:r>
              <a:endParaRPr lang="en-US" sz="1200">
                <a:latin typeface="Arial" panose="020B0604020202020204" pitchFamily="34" charset="0"/>
              </a:endParaRPr>
            </a:p>
          </p:txBody>
        </p:sp>
        <p:sp>
          <p:nvSpPr>
            <p:cNvPr id="225383" name="Text Box 103"/>
            <p:cNvSpPr txBox="1">
              <a:spLocks noChangeArrowheads="1"/>
            </p:cNvSpPr>
            <p:nvPr/>
          </p:nvSpPr>
          <p:spPr bwMode="auto">
            <a:xfrm>
              <a:off x="5119" y="1017"/>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80</a:t>
              </a:r>
              <a:endParaRPr lang="en-US" sz="1200">
                <a:latin typeface="Arial" panose="020B0604020202020204" pitchFamily="34" charset="0"/>
              </a:endParaRPr>
            </a:p>
          </p:txBody>
        </p:sp>
        <p:sp>
          <p:nvSpPr>
            <p:cNvPr id="225384" name="Text Box 104"/>
            <p:cNvSpPr txBox="1">
              <a:spLocks noChangeArrowheads="1"/>
            </p:cNvSpPr>
            <p:nvPr/>
          </p:nvSpPr>
          <p:spPr bwMode="auto">
            <a:xfrm>
              <a:off x="5023" y="1257"/>
              <a:ext cx="331" cy="173"/>
            </a:xfrm>
            <a:prstGeom prst="rect">
              <a:avLst/>
            </a:prstGeom>
            <a:noFill/>
            <a:ln w="9525">
              <a:noFill/>
              <a:miter lim="800000"/>
            </a:ln>
            <a:effectLst/>
          </p:spPr>
          <p:txBody>
            <a:bodyPr>
              <a:spAutoFit/>
            </a:bodyPr>
            <a:lstStyle/>
            <a:p>
              <a:pPr eaLnBrk="1" hangingPunct="1">
                <a:spcBef>
                  <a:spcPct val="50000"/>
                </a:spcBef>
              </a:pPr>
              <a:r>
                <a:rPr lang="en-US" sz="1200">
                  <a:latin typeface="Arial" panose="020B0604020202020204" pitchFamily="34" charset="0"/>
                </a:rPr>
                <a:t>100</a:t>
              </a:r>
              <a:endParaRPr lang="en-US" sz="1200">
                <a:latin typeface="Arial" panose="020B0604020202020204" pitchFamily="34" charset="0"/>
              </a:endParaRPr>
            </a:p>
          </p:txBody>
        </p:sp>
        <p:sp>
          <p:nvSpPr>
            <p:cNvPr id="225385" name="Line 105"/>
            <p:cNvSpPr>
              <a:spLocks noChangeShapeType="1"/>
            </p:cNvSpPr>
            <p:nvPr/>
          </p:nvSpPr>
          <p:spPr bwMode="auto">
            <a:xfrm rot="8520000" flipH="1" flipV="1">
              <a:off x="2052" y="2541"/>
              <a:ext cx="109" cy="75"/>
            </a:xfrm>
            <a:prstGeom prst="line">
              <a:avLst/>
            </a:prstGeom>
            <a:noFill/>
            <a:ln w="12700">
              <a:solidFill>
                <a:schemeClr val="tx1"/>
              </a:solidFill>
              <a:round/>
            </a:ln>
            <a:effectLst/>
          </p:spPr>
          <p:txBody>
            <a:bodyPr/>
            <a:lstStyle/>
            <a:p>
              <a:endParaRPr lang="en-US"/>
            </a:p>
          </p:txBody>
        </p:sp>
        <p:sp>
          <p:nvSpPr>
            <p:cNvPr id="225386" name="Line 106"/>
            <p:cNvSpPr>
              <a:spLocks noChangeShapeType="1"/>
            </p:cNvSpPr>
            <p:nvPr/>
          </p:nvSpPr>
          <p:spPr bwMode="auto">
            <a:xfrm rot="8520000" flipH="1" flipV="1">
              <a:off x="2628" y="2493"/>
              <a:ext cx="109" cy="75"/>
            </a:xfrm>
            <a:prstGeom prst="line">
              <a:avLst/>
            </a:prstGeom>
            <a:noFill/>
            <a:ln w="12700">
              <a:solidFill>
                <a:schemeClr val="tx1"/>
              </a:solidFill>
              <a:round/>
            </a:ln>
            <a:effectLst/>
          </p:spPr>
          <p:txBody>
            <a:bodyPr/>
            <a:lstStyle/>
            <a:p>
              <a:endParaRPr lang="en-US"/>
            </a:p>
          </p:txBody>
        </p:sp>
        <p:sp>
          <p:nvSpPr>
            <p:cNvPr id="225387" name="Text Box 107"/>
            <p:cNvSpPr txBox="1">
              <a:spLocks noChangeArrowheads="1"/>
            </p:cNvSpPr>
            <p:nvPr/>
          </p:nvSpPr>
          <p:spPr bwMode="auto">
            <a:xfrm>
              <a:off x="1807" y="2496"/>
              <a:ext cx="331" cy="154"/>
            </a:xfrm>
            <a:prstGeom prst="rect">
              <a:avLst/>
            </a:prstGeom>
            <a:noFill/>
            <a:ln w="9525">
              <a:noFill/>
              <a:miter lim="800000"/>
            </a:ln>
            <a:effectLst/>
          </p:spPr>
          <p:txBody>
            <a:bodyPr>
              <a:spAutoFit/>
            </a:bodyPr>
            <a:lstStyle/>
            <a:p>
              <a:pPr eaLnBrk="1" hangingPunct="1">
                <a:spcBef>
                  <a:spcPct val="50000"/>
                </a:spcBef>
              </a:pPr>
              <a:r>
                <a:rPr lang="en-US" sz="1000">
                  <a:latin typeface="Arial" panose="020B0604020202020204" pitchFamily="34" charset="0"/>
                </a:rPr>
                <a:t>100</a:t>
              </a:r>
              <a:endParaRPr lang="en-US" sz="1000">
                <a:latin typeface="Arial" panose="020B0604020202020204" pitchFamily="34" charset="0"/>
              </a:endParaRPr>
            </a:p>
          </p:txBody>
        </p:sp>
        <p:sp>
          <p:nvSpPr>
            <p:cNvPr id="225388" name="Rectangle 108"/>
            <p:cNvSpPr>
              <a:spLocks noChangeArrowheads="1"/>
            </p:cNvSpPr>
            <p:nvPr/>
          </p:nvSpPr>
          <p:spPr bwMode="auto">
            <a:xfrm>
              <a:off x="2612" y="2688"/>
              <a:ext cx="551" cy="154"/>
            </a:xfrm>
            <a:prstGeom prst="rect">
              <a:avLst/>
            </a:prstGeom>
            <a:noFill/>
            <a:ln w="9525">
              <a:noFill/>
              <a:miter lim="800000"/>
            </a:ln>
            <a:effectLst/>
          </p:spPr>
          <p:txBody>
            <a:bodyPr>
              <a:spAutoFit/>
            </a:bodyPr>
            <a:lstStyle/>
            <a:p>
              <a:pPr eaLnBrk="1" hangingPunct="1"/>
              <a:r>
                <a:rPr lang="en-US" sz="1000">
                  <a:latin typeface="Arial" panose="020B0604020202020204" pitchFamily="34" charset="0"/>
                </a:rPr>
                <a:t>1,000,000</a:t>
              </a:r>
              <a:endParaRPr lang="en-US" sz="1000">
                <a:latin typeface="Arial" panose="020B0604020202020204" pitchFamily="34" charset="0"/>
              </a:endParaRPr>
            </a:p>
          </p:txBody>
        </p:sp>
        <p:sp>
          <p:nvSpPr>
            <p:cNvPr id="225389" name="Rectangle 109"/>
            <p:cNvSpPr>
              <a:spLocks noChangeArrowheads="1"/>
            </p:cNvSpPr>
            <p:nvPr/>
          </p:nvSpPr>
          <p:spPr bwMode="auto">
            <a:xfrm>
              <a:off x="1948" y="2160"/>
              <a:ext cx="356" cy="155"/>
            </a:xfrm>
            <a:prstGeom prst="rect">
              <a:avLst/>
            </a:prstGeom>
            <a:noFill/>
            <a:ln w="9525">
              <a:noFill/>
              <a:miter lim="800000"/>
            </a:ln>
            <a:effectLst/>
          </p:spPr>
          <p:txBody>
            <a:bodyPr wrap="none">
              <a:spAutoFit/>
            </a:bodyPr>
            <a:lstStyle/>
            <a:p>
              <a:pPr eaLnBrk="1" hangingPunct="1"/>
              <a:r>
                <a:rPr lang="en-US" sz="1000">
                  <a:latin typeface="Arial" panose="020B0604020202020204" pitchFamily="34" charset="0"/>
                </a:rPr>
                <a:t>1,000</a:t>
              </a:r>
              <a:endParaRPr lang="en-US" sz="1000">
                <a:latin typeface="Arial" panose="020B0604020202020204" pitchFamily="34" charset="0"/>
              </a:endParaRPr>
            </a:p>
          </p:txBody>
        </p:sp>
        <p:sp>
          <p:nvSpPr>
            <p:cNvPr id="225390" name="Rectangle 110"/>
            <p:cNvSpPr>
              <a:spLocks noChangeArrowheads="1"/>
            </p:cNvSpPr>
            <p:nvPr/>
          </p:nvSpPr>
          <p:spPr bwMode="auto">
            <a:xfrm>
              <a:off x="2525" y="2160"/>
              <a:ext cx="406" cy="155"/>
            </a:xfrm>
            <a:prstGeom prst="rect">
              <a:avLst/>
            </a:prstGeom>
            <a:noFill/>
            <a:ln w="9525">
              <a:noFill/>
              <a:miter lim="800000"/>
            </a:ln>
            <a:effectLst/>
          </p:spPr>
          <p:txBody>
            <a:bodyPr wrap="none">
              <a:spAutoFit/>
            </a:bodyPr>
            <a:lstStyle/>
            <a:p>
              <a:pPr eaLnBrk="1" hangingPunct="1"/>
              <a:r>
                <a:rPr lang="en-US" sz="1000">
                  <a:latin typeface="Arial" panose="020B0604020202020204" pitchFamily="34" charset="0"/>
                </a:rPr>
                <a:t>10,000</a:t>
              </a:r>
              <a:endParaRPr lang="en-US" sz="1000">
                <a:latin typeface="Arial" panose="020B0604020202020204" pitchFamily="34" charset="0"/>
              </a:endParaRPr>
            </a:p>
          </p:txBody>
        </p:sp>
        <p:sp>
          <p:nvSpPr>
            <p:cNvPr id="225391" name="Rectangle 111"/>
            <p:cNvSpPr>
              <a:spLocks noChangeArrowheads="1"/>
            </p:cNvSpPr>
            <p:nvPr/>
          </p:nvSpPr>
          <p:spPr bwMode="auto">
            <a:xfrm>
              <a:off x="2708" y="2448"/>
              <a:ext cx="551" cy="154"/>
            </a:xfrm>
            <a:prstGeom prst="rect">
              <a:avLst/>
            </a:prstGeom>
            <a:noFill/>
            <a:ln w="9525">
              <a:noFill/>
              <a:miter lim="800000"/>
            </a:ln>
            <a:effectLst/>
          </p:spPr>
          <p:txBody>
            <a:bodyPr>
              <a:spAutoFit/>
            </a:bodyPr>
            <a:lstStyle/>
            <a:p>
              <a:pPr eaLnBrk="1" hangingPunct="1"/>
              <a:r>
                <a:rPr lang="en-US" sz="1000">
                  <a:latin typeface="Arial" panose="020B0604020202020204" pitchFamily="34" charset="0"/>
                </a:rPr>
                <a:t>100,000</a:t>
              </a:r>
              <a:endParaRPr lang="en-US" sz="1000">
                <a:latin typeface="Arial" panose="020B0604020202020204" pitchFamily="34" charset="0"/>
              </a:endParaRPr>
            </a:p>
          </p:txBody>
        </p:sp>
        <p:sp>
          <p:nvSpPr>
            <p:cNvPr id="225392" name="Line 112"/>
            <p:cNvSpPr>
              <a:spLocks noChangeShapeType="1"/>
            </p:cNvSpPr>
            <p:nvPr/>
          </p:nvSpPr>
          <p:spPr bwMode="auto">
            <a:xfrm flipH="1" flipV="1">
              <a:off x="2154" y="864"/>
              <a:ext cx="112" cy="75"/>
            </a:xfrm>
            <a:prstGeom prst="line">
              <a:avLst/>
            </a:prstGeom>
            <a:noFill/>
            <a:ln w="12700">
              <a:solidFill>
                <a:schemeClr val="tx1"/>
              </a:solidFill>
              <a:round/>
            </a:ln>
            <a:effectLst/>
          </p:spPr>
          <p:txBody>
            <a:bodyPr/>
            <a:lstStyle/>
            <a:p>
              <a:endParaRPr lang="en-US"/>
            </a:p>
          </p:txBody>
        </p:sp>
        <p:sp>
          <p:nvSpPr>
            <p:cNvPr id="225393" name="Line 113"/>
            <p:cNvSpPr>
              <a:spLocks noChangeShapeType="1"/>
            </p:cNvSpPr>
            <p:nvPr/>
          </p:nvSpPr>
          <p:spPr bwMode="auto">
            <a:xfrm rot="5400000" flipH="1" flipV="1">
              <a:off x="2151" y="1301"/>
              <a:ext cx="96" cy="86"/>
            </a:xfrm>
            <a:prstGeom prst="line">
              <a:avLst/>
            </a:prstGeom>
            <a:noFill/>
            <a:ln w="12700">
              <a:solidFill>
                <a:schemeClr val="tx1"/>
              </a:solidFill>
              <a:round/>
            </a:ln>
            <a:effectLst/>
          </p:spPr>
          <p:txBody>
            <a:bodyPr/>
            <a:lstStyle/>
            <a:p>
              <a:endParaRPr lang="en-US"/>
            </a:p>
          </p:txBody>
        </p:sp>
        <p:sp>
          <p:nvSpPr>
            <p:cNvPr id="225394" name="Line 114"/>
            <p:cNvSpPr>
              <a:spLocks noChangeShapeType="1"/>
            </p:cNvSpPr>
            <p:nvPr/>
          </p:nvSpPr>
          <p:spPr bwMode="auto">
            <a:xfrm rot="8520000" flipH="1" flipV="1">
              <a:off x="2052" y="1074"/>
              <a:ext cx="109" cy="75"/>
            </a:xfrm>
            <a:prstGeom prst="line">
              <a:avLst/>
            </a:prstGeom>
            <a:noFill/>
            <a:ln w="12700">
              <a:solidFill>
                <a:schemeClr val="tx1"/>
              </a:solidFill>
              <a:round/>
            </a:ln>
            <a:effectLst/>
          </p:spPr>
          <p:txBody>
            <a:bodyPr/>
            <a:lstStyle/>
            <a:p>
              <a:endParaRPr lang="en-US"/>
            </a:p>
          </p:txBody>
        </p:sp>
        <p:sp>
          <p:nvSpPr>
            <p:cNvPr id="225395" name="Line 115"/>
            <p:cNvSpPr>
              <a:spLocks noChangeShapeType="1"/>
            </p:cNvSpPr>
            <p:nvPr/>
          </p:nvSpPr>
          <p:spPr bwMode="auto">
            <a:xfrm flipH="1" flipV="1">
              <a:off x="2613" y="1248"/>
              <a:ext cx="112" cy="75"/>
            </a:xfrm>
            <a:prstGeom prst="line">
              <a:avLst/>
            </a:prstGeom>
            <a:noFill/>
            <a:ln w="12700">
              <a:solidFill>
                <a:schemeClr val="tx1"/>
              </a:solidFill>
              <a:round/>
            </a:ln>
            <a:effectLst/>
          </p:spPr>
          <p:txBody>
            <a:bodyPr/>
            <a:lstStyle/>
            <a:p>
              <a:endParaRPr lang="en-US"/>
            </a:p>
          </p:txBody>
        </p:sp>
        <p:sp>
          <p:nvSpPr>
            <p:cNvPr id="225396" name="Line 116"/>
            <p:cNvSpPr>
              <a:spLocks noChangeShapeType="1"/>
            </p:cNvSpPr>
            <p:nvPr/>
          </p:nvSpPr>
          <p:spPr bwMode="auto">
            <a:xfrm rot="5400000" flipH="1" flipV="1">
              <a:off x="2583" y="869"/>
              <a:ext cx="96" cy="86"/>
            </a:xfrm>
            <a:prstGeom prst="line">
              <a:avLst/>
            </a:prstGeom>
            <a:noFill/>
            <a:ln w="12700">
              <a:solidFill>
                <a:schemeClr val="tx1"/>
              </a:solidFill>
              <a:round/>
            </a:ln>
            <a:effectLst/>
          </p:spPr>
          <p:txBody>
            <a:bodyPr/>
            <a:lstStyle/>
            <a:p>
              <a:endParaRPr lang="en-US"/>
            </a:p>
          </p:txBody>
        </p:sp>
        <p:sp>
          <p:nvSpPr>
            <p:cNvPr id="225397" name="Line 117"/>
            <p:cNvSpPr>
              <a:spLocks noChangeShapeType="1"/>
            </p:cNvSpPr>
            <p:nvPr/>
          </p:nvSpPr>
          <p:spPr bwMode="auto">
            <a:xfrm rot="8520000" flipH="1" flipV="1">
              <a:off x="2655" y="1053"/>
              <a:ext cx="109" cy="75"/>
            </a:xfrm>
            <a:prstGeom prst="line">
              <a:avLst/>
            </a:prstGeom>
            <a:noFill/>
            <a:ln w="12700">
              <a:solidFill>
                <a:schemeClr val="tx1"/>
              </a:solidFill>
              <a:round/>
            </a:ln>
            <a:effectLst/>
          </p:spPr>
          <p:txBody>
            <a:bodyPr/>
            <a:lstStyle/>
            <a:p>
              <a:endParaRPr lang="en-US"/>
            </a:p>
          </p:txBody>
        </p:sp>
        <p:sp>
          <p:nvSpPr>
            <p:cNvPr id="225398" name="Text Box 118"/>
            <p:cNvSpPr txBox="1">
              <a:spLocks noChangeArrowheads="1"/>
            </p:cNvSpPr>
            <p:nvPr/>
          </p:nvSpPr>
          <p:spPr bwMode="auto">
            <a:xfrm>
              <a:off x="3864" y="2928"/>
              <a:ext cx="629" cy="231"/>
            </a:xfrm>
            <a:prstGeom prst="rect">
              <a:avLst/>
            </a:prstGeom>
            <a:noFill/>
            <a:ln w="9525">
              <a:noFill/>
              <a:miter lim="800000"/>
            </a:ln>
            <a:effectLst/>
          </p:spPr>
          <p:txBody>
            <a:bodyPr>
              <a:spAutoFit/>
            </a:bodyPr>
            <a:lstStyle/>
            <a:p>
              <a:pPr eaLnBrk="1" hangingPunct="1"/>
              <a:endParaRPr lang="en-US" sz="1800">
                <a:latin typeface="Arial" panose="020B0604020202020204" pitchFamily="34" charset="0"/>
              </a:endParaRPr>
            </a:p>
          </p:txBody>
        </p:sp>
        <p:sp>
          <p:nvSpPr>
            <p:cNvPr id="225399" name="Oval 119"/>
            <p:cNvSpPr>
              <a:spLocks noChangeArrowheads="1"/>
            </p:cNvSpPr>
            <p:nvPr/>
          </p:nvSpPr>
          <p:spPr bwMode="auto">
            <a:xfrm>
              <a:off x="4344" y="3360"/>
              <a:ext cx="131" cy="96"/>
            </a:xfrm>
            <a:prstGeom prst="ellipse">
              <a:avLst/>
            </a:prstGeom>
            <a:noFill/>
            <a:ln w="12700">
              <a:solidFill>
                <a:schemeClr val="tx1"/>
              </a:solidFill>
              <a:round/>
            </a:ln>
            <a:effec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6" name="Picture 4" descr="E-T Diagram"/>
          <p:cNvPicPr>
            <a:picLocks noChangeAspect="1" noChangeArrowheads="1"/>
          </p:cNvPicPr>
          <p:nvPr/>
        </p:nvPicPr>
        <p:blipFill>
          <a:blip r:embed="rId1"/>
          <a:srcRect b="18058"/>
          <a:stretch>
            <a:fillRect/>
          </a:stretch>
        </p:blipFill>
        <p:spPr bwMode="auto">
          <a:xfrm>
            <a:off x="530578" y="1041401"/>
            <a:ext cx="8082844" cy="3911599"/>
          </a:xfrm>
          <a:prstGeom prst="rect">
            <a:avLst/>
          </a:prstGeom>
          <a:noFill/>
        </p:spPr>
      </p:pic>
      <p:cxnSp>
        <p:nvCxnSpPr>
          <p:cNvPr id="3" name="Straight Connector 2"/>
          <p:cNvCxnSpPr/>
          <p:nvPr/>
        </p:nvCxnSpPr>
        <p:spPr>
          <a:xfrm>
            <a:off x="5105400" y="533400"/>
            <a:ext cx="3124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105400" y="762000"/>
            <a:ext cx="3124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105400" y="1600200"/>
            <a:ext cx="3124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05400" y="53340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53340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91200" y="60960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124200" y="3200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19400" y="2286000"/>
            <a:ext cx="1295400" cy="381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3"/>
          <p:cNvSpPr>
            <a:spLocks noGrp="1"/>
          </p:cNvSpPr>
          <p:nvPr>
            <p:ph type="dt" sz="quarter" idx="10"/>
          </p:nvPr>
        </p:nvSpPr>
        <p:spPr/>
        <p:txBody>
          <a:bodyPr/>
          <a:lstStyle/>
          <a:p>
            <a:pPr defTabSz="838200">
              <a:defRPr/>
            </a:pPr>
            <a:fld id="{59794EED-7F6D-4C1E-8B67-103E674FDCF2}" type="datetime2">
              <a:rPr lang="en-US"/>
            </a:fld>
            <a:endParaRPr lang="en-US"/>
          </a:p>
        </p:txBody>
      </p:sp>
      <p:sp>
        <p:nvSpPr>
          <p:cNvPr id="80899" name="Slide Number Placeholder 5"/>
          <p:cNvSpPr>
            <a:spLocks noGrp="1"/>
          </p:cNvSpPr>
          <p:nvPr>
            <p:ph type="sldNum" sz="quarter" idx="12"/>
          </p:nvPr>
        </p:nvSpPr>
        <p:spPr/>
        <p:txBody>
          <a:bodyPr/>
          <a:lstStyle/>
          <a:p>
            <a:pPr defTabSz="838200">
              <a:defRPr/>
            </a:pPr>
            <a:fld id="{ED6C484B-7885-4D29-B13D-FABFD01A4502}" type="slidenum">
              <a:rPr lang="en-US"/>
            </a:fld>
            <a:endParaRPr lang="en-US"/>
          </a:p>
        </p:txBody>
      </p:sp>
      <p:sp>
        <p:nvSpPr>
          <p:cNvPr id="54276" name="Text Box 3"/>
          <p:cNvSpPr txBox="1">
            <a:spLocks noChangeArrowheads="1"/>
          </p:cNvSpPr>
          <p:nvPr/>
        </p:nvSpPr>
        <p:spPr bwMode="auto">
          <a:xfrm>
            <a:off x="3016250" y="3948113"/>
            <a:ext cx="184150" cy="369887"/>
          </a:xfrm>
          <a:prstGeom prst="rect">
            <a:avLst/>
          </a:prstGeom>
          <a:noFill/>
          <a:ln w="9525" algn="ctr">
            <a:noFill/>
            <a:miter lim="800000"/>
          </a:ln>
        </p:spPr>
        <p:txBody>
          <a:bodyPr wrap="none">
            <a:spAutoFit/>
          </a:bodyPr>
          <a:lstStyle/>
          <a:p>
            <a:pPr defTabSz="838200"/>
            <a:endParaRPr lang="en-US">
              <a:latin typeface="Calibri" panose="020F0502020204030204" pitchFamily="34" charset="0"/>
            </a:endParaRPr>
          </a:p>
        </p:txBody>
      </p:sp>
      <p:pic>
        <p:nvPicPr>
          <p:cNvPr id="54277" name="Picture 5" descr="Image000"/>
          <p:cNvPicPr>
            <a:picLocks noChangeAspect="1" noChangeArrowheads="1"/>
          </p:cNvPicPr>
          <p:nvPr/>
        </p:nvPicPr>
        <p:blipFill>
          <a:blip r:embed="rId1"/>
          <a:srcRect/>
          <a:stretch>
            <a:fillRect/>
          </a:stretch>
        </p:blipFill>
        <p:spPr bwMode="auto">
          <a:xfrm>
            <a:off x="2400300" y="77787"/>
            <a:ext cx="4894263" cy="6627813"/>
          </a:xfrm>
          <a:prstGeom prst="rect">
            <a:avLst/>
          </a:prstGeom>
          <a:noFill/>
          <a:ln w="9525">
            <a:noFill/>
            <a:miter lim="800000"/>
            <a:headEnd/>
            <a:tailEnd/>
          </a:ln>
        </p:spPr>
      </p:pic>
      <p:sp>
        <p:nvSpPr>
          <p:cNvPr id="54278" name="Rectangle 6"/>
          <p:cNvSpPr>
            <a:spLocks noChangeArrowheads="1"/>
          </p:cNvSpPr>
          <p:nvPr/>
        </p:nvSpPr>
        <p:spPr bwMode="auto">
          <a:xfrm>
            <a:off x="228600" y="1682750"/>
            <a:ext cx="1322388" cy="369888"/>
          </a:xfrm>
          <a:prstGeom prst="rect">
            <a:avLst/>
          </a:prstGeom>
          <a:noFill/>
          <a:ln w="9525" algn="ctr">
            <a:noFill/>
            <a:miter lim="800000"/>
          </a:ln>
        </p:spPr>
        <p:txBody>
          <a:bodyPr wrap="none" anchor="ctr">
            <a:spAutoFit/>
          </a:bodyPr>
          <a:lstStyle/>
          <a:p>
            <a:r>
              <a:rPr lang="en-US" b="1" i="1">
                <a:latin typeface="Calibri" panose="020F0502020204030204" pitchFamily="34" charset="0"/>
              </a:rPr>
              <a:t>Leo 1430vp</a:t>
            </a:r>
            <a:r>
              <a:rPr lang="en-US">
                <a:latin typeface="Calibri" panose="020F0502020204030204" pitchFamily="34" charset="0"/>
              </a:rPr>
              <a:t> </a:t>
            </a:r>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D:\2011-12-25_D\Service_IITP\Inspire_DST\DSCN2891.JPG"/>
          <p:cNvPicPr>
            <a:picLocks noChangeAspect="1" noChangeArrowheads="1"/>
          </p:cNvPicPr>
          <p:nvPr/>
        </p:nvPicPr>
        <p:blipFill>
          <a:blip r:embed="rId1" cstate="print"/>
          <a:srcRect/>
          <a:stretch>
            <a:fillRect/>
          </a:stretch>
        </p:blipFill>
        <p:spPr bwMode="auto">
          <a:xfrm>
            <a:off x="381000" y="228600"/>
            <a:ext cx="8763000" cy="6066695"/>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Date Placeholder 1"/>
          <p:cNvSpPr>
            <a:spLocks noGrp="1"/>
          </p:cNvSpPr>
          <p:nvPr>
            <p:ph type="dt" sz="quarter" idx="10"/>
          </p:nvPr>
        </p:nvSpPr>
        <p:spPr/>
        <p:txBody>
          <a:bodyPr/>
          <a:lstStyle/>
          <a:p>
            <a:pPr defTabSz="838200">
              <a:defRPr/>
            </a:pPr>
            <a:fld id="{1FCDC988-4799-4D32-946A-764BD4D9F826}" type="datetime2">
              <a:rPr lang="en-US"/>
            </a:fld>
            <a:endParaRPr lang="en-US"/>
          </a:p>
        </p:txBody>
      </p:sp>
      <p:sp>
        <p:nvSpPr>
          <p:cNvPr id="81923" name="Slide Number Placeholder 3"/>
          <p:cNvSpPr>
            <a:spLocks noGrp="1"/>
          </p:cNvSpPr>
          <p:nvPr>
            <p:ph type="sldNum" sz="quarter" idx="12"/>
          </p:nvPr>
        </p:nvSpPr>
        <p:spPr/>
        <p:txBody>
          <a:bodyPr/>
          <a:lstStyle/>
          <a:p>
            <a:pPr defTabSz="838200">
              <a:defRPr/>
            </a:pPr>
            <a:fld id="{6C483EAA-5152-4FA2-B036-DACFF096C879}" type="slidenum">
              <a:rPr lang="en-US"/>
            </a:fld>
            <a:endParaRPr lang="en-US"/>
          </a:p>
        </p:txBody>
      </p:sp>
      <p:sp>
        <p:nvSpPr>
          <p:cNvPr id="55300" name="Rectangle 5"/>
          <p:cNvSpPr>
            <a:spLocks noChangeArrowheads="1"/>
          </p:cNvSpPr>
          <p:nvPr/>
        </p:nvSpPr>
        <p:spPr bwMode="auto">
          <a:xfrm>
            <a:off x="0" y="3103563"/>
            <a:ext cx="184150" cy="369887"/>
          </a:xfrm>
          <a:prstGeom prst="rect">
            <a:avLst/>
          </a:prstGeom>
          <a:noFill/>
          <a:ln w="9525" algn="ctr">
            <a:noFill/>
            <a:miter lim="800000"/>
          </a:ln>
        </p:spPr>
        <p:txBody>
          <a:bodyPr wrap="none" anchor="ctr">
            <a:spAutoFit/>
          </a:bodyPr>
          <a:lstStyle/>
          <a:p>
            <a:endParaRPr lang="en-IN">
              <a:latin typeface="Calibri" panose="020F0502020204030204" pitchFamily="34" charset="0"/>
            </a:endParaRPr>
          </a:p>
        </p:txBody>
      </p:sp>
      <p:pic>
        <p:nvPicPr>
          <p:cNvPr id="55301" name="Picture 17" descr="PbS7_i"/>
          <p:cNvPicPr>
            <a:picLocks noChangeAspect="1" noChangeArrowheads="1"/>
          </p:cNvPicPr>
          <p:nvPr/>
        </p:nvPicPr>
        <p:blipFill>
          <a:blip r:embed="rId1"/>
          <a:srcRect/>
          <a:stretch>
            <a:fillRect/>
          </a:stretch>
        </p:blipFill>
        <p:spPr bwMode="auto">
          <a:xfrm>
            <a:off x="1069975" y="469900"/>
            <a:ext cx="6654800" cy="5405438"/>
          </a:xfrm>
          <a:prstGeom prst="rect">
            <a:avLst/>
          </a:prstGeom>
          <a:noFill/>
          <a:ln w="9525">
            <a:noFill/>
            <a:miter lim="800000"/>
            <a:headEnd/>
            <a:tailEnd/>
          </a:ln>
        </p:spPr>
      </p:pic>
      <p:sp>
        <p:nvSpPr>
          <p:cNvPr id="55302" name="Text Box 18"/>
          <p:cNvSpPr txBox="1">
            <a:spLocks noChangeArrowheads="1"/>
          </p:cNvSpPr>
          <p:nvPr/>
        </p:nvSpPr>
        <p:spPr bwMode="auto">
          <a:xfrm>
            <a:off x="3606800" y="6224588"/>
            <a:ext cx="746125" cy="369887"/>
          </a:xfrm>
          <a:prstGeom prst="rect">
            <a:avLst/>
          </a:prstGeom>
          <a:noFill/>
          <a:ln w="9525" algn="ctr">
            <a:noFill/>
            <a:miter lim="800000"/>
          </a:ln>
        </p:spPr>
        <p:txBody>
          <a:bodyPr wrap="none">
            <a:spAutoFit/>
          </a:bodyPr>
          <a:lstStyle/>
          <a:p>
            <a:pPr defTabSz="838200"/>
            <a:r>
              <a:rPr lang="en-US">
                <a:latin typeface="Calibri" panose="020F0502020204030204" pitchFamily="34" charset="0"/>
              </a:rPr>
              <a:t>Fibers</a:t>
            </a:r>
            <a:endParaRPr lang="en-US">
              <a:latin typeface="Calibri" panose="020F0502020204030204" pitchFamily="34" charset="0"/>
            </a:endParaRPr>
          </a:p>
        </p:txBody>
      </p:sp>
      <p:sp>
        <p:nvSpPr>
          <p:cNvPr id="2" name="Rectangle 1"/>
          <p:cNvSpPr/>
          <p:nvPr/>
        </p:nvSpPr>
        <p:spPr>
          <a:xfrm>
            <a:off x="8153400" y="2971800"/>
            <a:ext cx="990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p:cNvSpPr/>
          <p:nvPr/>
        </p:nvSpPr>
        <p:spPr>
          <a:xfrm>
            <a:off x="8458200" y="3473450"/>
            <a:ext cx="457200" cy="41275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8839200" y="3733800"/>
            <a:ext cx="228600" cy="45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Date Placeholder 1"/>
          <p:cNvSpPr>
            <a:spLocks noGrp="1"/>
          </p:cNvSpPr>
          <p:nvPr>
            <p:ph type="dt" sz="quarter" idx="10"/>
          </p:nvPr>
        </p:nvSpPr>
        <p:spPr/>
        <p:txBody>
          <a:bodyPr/>
          <a:lstStyle/>
          <a:p>
            <a:pPr defTabSz="838200">
              <a:defRPr/>
            </a:pPr>
            <a:fld id="{430DFBA7-EFE3-4E61-9E15-4C52E883B82E}" type="datetime2">
              <a:rPr lang="en-US"/>
            </a:fld>
            <a:endParaRPr lang="en-US"/>
          </a:p>
        </p:txBody>
      </p:sp>
      <p:sp>
        <p:nvSpPr>
          <p:cNvPr id="82947" name="Slide Number Placeholder 3"/>
          <p:cNvSpPr>
            <a:spLocks noGrp="1"/>
          </p:cNvSpPr>
          <p:nvPr>
            <p:ph type="sldNum" sz="quarter" idx="12"/>
          </p:nvPr>
        </p:nvSpPr>
        <p:spPr/>
        <p:txBody>
          <a:bodyPr/>
          <a:lstStyle/>
          <a:p>
            <a:pPr defTabSz="838200">
              <a:defRPr/>
            </a:pPr>
            <a:fld id="{AD9BF977-51E2-4B8F-AFF8-4A5FE5EBC6A6}" type="slidenum">
              <a:rPr lang="en-US"/>
            </a:fld>
            <a:endParaRPr lang="en-US"/>
          </a:p>
        </p:txBody>
      </p:sp>
      <p:sp>
        <p:nvSpPr>
          <p:cNvPr id="56324" name="Rectangle 5"/>
          <p:cNvSpPr>
            <a:spLocks noChangeArrowheads="1"/>
          </p:cNvSpPr>
          <p:nvPr/>
        </p:nvSpPr>
        <p:spPr bwMode="auto">
          <a:xfrm>
            <a:off x="0" y="3103563"/>
            <a:ext cx="184150" cy="369887"/>
          </a:xfrm>
          <a:prstGeom prst="rect">
            <a:avLst/>
          </a:prstGeom>
          <a:noFill/>
          <a:ln w="9525" algn="ctr">
            <a:noFill/>
            <a:miter lim="800000"/>
          </a:ln>
        </p:spPr>
        <p:txBody>
          <a:bodyPr wrap="none" anchor="ctr">
            <a:spAutoFit/>
          </a:bodyPr>
          <a:lstStyle/>
          <a:p>
            <a:endParaRPr lang="en-IN">
              <a:latin typeface="Calibri" panose="020F0502020204030204" pitchFamily="34" charset="0"/>
            </a:endParaRPr>
          </a:p>
        </p:txBody>
      </p:sp>
      <p:pic>
        <p:nvPicPr>
          <p:cNvPr id="56325" name="Picture 16" descr="CdS3_8"/>
          <p:cNvPicPr>
            <a:picLocks noChangeAspect="1" noChangeArrowheads="1"/>
          </p:cNvPicPr>
          <p:nvPr/>
        </p:nvPicPr>
        <p:blipFill>
          <a:blip r:embed="rId1"/>
          <a:srcRect/>
          <a:stretch>
            <a:fillRect/>
          </a:stretch>
        </p:blipFill>
        <p:spPr bwMode="auto">
          <a:xfrm>
            <a:off x="928688" y="393700"/>
            <a:ext cx="7354887" cy="5976938"/>
          </a:xfrm>
          <a:prstGeom prst="rect">
            <a:avLst/>
          </a:prstGeom>
          <a:noFill/>
          <a:ln w="9525">
            <a:noFill/>
            <a:miter lim="800000"/>
            <a:headEnd/>
            <a:tailEnd/>
          </a:ln>
        </p:spPr>
      </p:pic>
      <p:sp>
        <p:nvSpPr>
          <p:cNvPr id="56326" name="Text Box 17"/>
          <p:cNvSpPr txBox="1">
            <a:spLocks noChangeArrowheads="1"/>
          </p:cNvSpPr>
          <p:nvPr/>
        </p:nvSpPr>
        <p:spPr bwMode="auto">
          <a:xfrm>
            <a:off x="4011613" y="6430963"/>
            <a:ext cx="536575" cy="369887"/>
          </a:xfrm>
          <a:prstGeom prst="rect">
            <a:avLst/>
          </a:prstGeom>
          <a:noFill/>
          <a:ln w="9525" algn="ctr">
            <a:noFill/>
            <a:miter lim="800000"/>
          </a:ln>
        </p:spPr>
        <p:txBody>
          <a:bodyPr wrap="none">
            <a:spAutoFit/>
          </a:bodyPr>
          <a:lstStyle/>
          <a:p>
            <a:pPr defTabSz="838200"/>
            <a:r>
              <a:rPr lang="en-US">
                <a:latin typeface="Calibri" panose="020F0502020204030204" pitchFamily="34" charset="0"/>
              </a:rPr>
              <a:t>CdS</a:t>
            </a:r>
            <a:endParaRPr lang="en-US">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Date Placeholder 1"/>
          <p:cNvSpPr>
            <a:spLocks noGrp="1"/>
          </p:cNvSpPr>
          <p:nvPr>
            <p:ph type="dt" sz="quarter" idx="10"/>
          </p:nvPr>
        </p:nvSpPr>
        <p:spPr/>
        <p:txBody>
          <a:bodyPr/>
          <a:lstStyle/>
          <a:p>
            <a:pPr defTabSz="838200">
              <a:defRPr/>
            </a:pPr>
            <a:fld id="{0B76F0E3-D231-49F3-BB72-880C89BFFCDC}" type="datetime2">
              <a:rPr lang="en-US"/>
            </a:fld>
            <a:endParaRPr lang="en-US"/>
          </a:p>
        </p:txBody>
      </p:sp>
      <p:sp>
        <p:nvSpPr>
          <p:cNvPr id="83971" name="Slide Number Placeholder 3"/>
          <p:cNvSpPr>
            <a:spLocks noGrp="1"/>
          </p:cNvSpPr>
          <p:nvPr>
            <p:ph type="sldNum" sz="quarter" idx="12"/>
          </p:nvPr>
        </p:nvSpPr>
        <p:spPr/>
        <p:txBody>
          <a:bodyPr/>
          <a:lstStyle/>
          <a:p>
            <a:pPr defTabSz="838200">
              <a:defRPr/>
            </a:pPr>
            <a:fld id="{348744D7-6AC2-4A92-B2AE-A7C8F42F23A9}" type="slidenum">
              <a:rPr lang="en-US"/>
            </a:fld>
            <a:endParaRPr lang="en-US"/>
          </a:p>
        </p:txBody>
      </p:sp>
      <p:pic>
        <p:nvPicPr>
          <p:cNvPr id="57348" name="Picture 24" descr="M1305_Treated_3"/>
          <p:cNvPicPr>
            <a:picLocks noChangeAspect="1" noChangeArrowheads="1"/>
          </p:cNvPicPr>
          <p:nvPr/>
        </p:nvPicPr>
        <p:blipFill>
          <a:blip r:embed="rId1"/>
          <a:srcRect/>
          <a:stretch>
            <a:fillRect/>
          </a:stretch>
        </p:blipFill>
        <p:spPr bwMode="auto">
          <a:xfrm>
            <a:off x="1069975" y="241300"/>
            <a:ext cx="7373938" cy="5991225"/>
          </a:xfrm>
          <a:prstGeom prst="rect">
            <a:avLst/>
          </a:prstGeom>
          <a:noFill/>
          <a:ln w="9525">
            <a:noFill/>
            <a:miter lim="800000"/>
            <a:headEnd/>
            <a:tailEnd/>
          </a:ln>
        </p:spPr>
      </p:pic>
      <p:sp>
        <p:nvSpPr>
          <p:cNvPr id="57349" name="Text Box 25"/>
          <p:cNvSpPr txBox="1">
            <a:spLocks noChangeArrowheads="1"/>
          </p:cNvSpPr>
          <p:nvPr/>
        </p:nvSpPr>
        <p:spPr bwMode="auto">
          <a:xfrm>
            <a:off x="3521075" y="6430963"/>
            <a:ext cx="952500" cy="369887"/>
          </a:xfrm>
          <a:prstGeom prst="rect">
            <a:avLst/>
          </a:prstGeom>
          <a:noFill/>
          <a:ln w="9525" algn="ctr">
            <a:noFill/>
            <a:miter lim="800000"/>
          </a:ln>
        </p:spPr>
        <p:txBody>
          <a:bodyPr wrap="none">
            <a:spAutoFit/>
          </a:bodyPr>
          <a:lstStyle/>
          <a:p>
            <a:pPr defTabSz="838200"/>
            <a:r>
              <a:rPr lang="en-US">
                <a:latin typeface="Calibri" panose="020F0502020204030204" pitchFamily="34" charset="0"/>
              </a:rPr>
              <a:t>Bacteria</a:t>
            </a:r>
            <a:endParaRPr lang="en-US">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Date Placeholder 1"/>
          <p:cNvSpPr>
            <a:spLocks noGrp="1"/>
          </p:cNvSpPr>
          <p:nvPr>
            <p:ph type="dt" sz="quarter" idx="10"/>
          </p:nvPr>
        </p:nvSpPr>
        <p:spPr/>
        <p:txBody>
          <a:bodyPr/>
          <a:lstStyle/>
          <a:p>
            <a:pPr defTabSz="838200">
              <a:defRPr/>
            </a:pPr>
            <a:fld id="{3681129F-DC02-4061-9E41-92D5A2A584E9}" type="datetime2">
              <a:rPr lang="en-US"/>
            </a:fld>
            <a:endParaRPr lang="en-US"/>
          </a:p>
        </p:txBody>
      </p:sp>
      <p:sp>
        <p:nvSpPr>
          <p:cNvPr id="84995" name="Slide Number Placeholder 3"/>
          <p:cNvSpPr>
            <a:spLocks noGrp="1"/>
          </p:cNvSpPr>
          <p:nvPr>
            <p:ph type="sldNum" sz="quarter" idx="12"/>
          </p:nvPr>
        </p:nvSpPr>
        <p:spPr/>
        <p:txBody>
          <a:bodyPr/>
          <a:lstStyle/>
          <a:p>
            <a:pPr defTabSz="838200">
              <a:defRPr/>
            </a:pPr>
            <a:fld id="{73A5830D-35F9-410C-B7ED-0DA158EED031}" type="slidenum">
              <a:rPr lang="en-US"/>
            </a:fld>
            <a:endParaRPr lang="en-US"/>
          </a:p>
        </p:txBody>
      </p:sp>
      <p:pic>
        <p:nvPicPr>
          <p:cNvPr id="58372" name="Picture 8"/>
          <p:cNvPicPr>
            <a:picLocks noChangeAspect="1" noChangeArrowheads="1"/>
          </p:cNvPicPr>
          <p:nvPr/>
        </p:nvPicPr>
        <p:blipFill>
          <a:blip r:embed="rId1"/>
          <a:srcRect/>
          <a:stretch>
            <a:fillRect/>
          </a:stretch>
        </p:blipFill>
        <p:spPr bwMode="auto">
          <a:xfrm>
            <a:off x="1209675" y="469900"/>
            <a:ext cx="7073900" cy="5854700"/>
          </a:xfrm>
          <a:prstGeom prst="rect">
            <a:avLst/>
          </a:prstGeom>
          <a:noFill/>
          <a:ln w="9525">
            <a:noFill/>
            <a:miter lim="800000"/>
            <a:headEnd/>
            <a:tailEnd/>
          </a:ln>
        </p:spPr>
      </p:pic>
      <p:sp>
        <p:nvSpPr>
          <p:cNvPr id="58373" name="Text Box 9"/>
          <p:cNvSpPr txBox="1">
            <a:spLocks noChangeArrowheads="1"/>
          </p:cNvSpPr>
          <p:nvPr/>
        </p:nvSpPr>
        <p:spPr bwMode="auto">
          <a:xfrm>
            <a:off x="2470150" y="6430963"/>
            <a:ext cx="2457450" cy="369887"/>
          </a:xfrm>
          <a:prstGeom prst="rect">
            <a:avLst/>
          </a:prstGeom>
          <a:noFill/>
          <a:ln w="9525" algn="ctr">
            <a:noFill/>
            <a:miter lim="800000"/>
          </a:ln>
        </p:spPr>
        <p:txBody>
          <a:bodyPr wrap="none">
            <a:spAutoFit/>
          </a:bodyPr>
          <a:lstStyle/>
          <a:p>
            <a:pPr defTabSz="838200"/>
            <a:r>
              <a:rPr lang="en-US">
                <a:latin typeface="Calibri" panose="020F0502020204030204" pitchFamily="34" charset="0"/>
              </a:rPr>
              <a:t>Ascorbic Acid: Vitamin C</a:t>
            </a:r>
            <a:endParaRPr lang="en-US">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1"/>
          <a:srcRect/>
          <a:stretch>
            <a:fillRect/>
          </a:stretch>
        </p:blipFill>
        <p:spPr bwMode="auto">
          <a:xfrm>
            <a:off x="609600" y="1800225"/>
            <a:ext cx="4695825" cy="4676775"/>
          </a:xfrm>
          <a:prstGeom prst="rect">
            <a:avLst/>
          </a:prstGeom>
          <a:noFill/>
          <a:ln w="9525">
            <a:noFill/>
            <a:miter lim="800000"/>
            <a:headEnd/>
            <a:tailEnd/>
          </a:ln>
        </p:spPr>
      </p:pic>
      <p:sp>
        <p:nvSpPr>
          <p:cNvPr id="14339" name="Rectangle 2"/>
          <p:cNvSpPr>
            <a:spLocks noChangeArrowheads="1"/>
          </p:cNvSpPr>
          <p:nvPr/>
        </p:nvSpPr>
        <p:spPr bwMode="auto">
          <a:xfrm>
            <a:off x="152400" y="0"/>
            <a:ext cx="8458200" cy="646113"/>
          </a:xfrm>
          <a:prstGeom prst="rect">
            <a:avLst/>
          </a:prstGeom>
          <a:noFill/>
          <a:ln w="9525">
            <a:noFill/>
            <a:miter lim="800000"/>
          </a:ln>
        </p:spPr>
        <p:txBody>
          <a:bodyPr>
            <a:spAutoFit/>
          </a:bodyPr>
          <a:lstStyle/>
          <a:p>
            <a:r>
              <a:rPr lang="en-US" b="1" i="1">
                <a:latin typeface="Calibri" panose="020F0502020204030204" pitchFamily="34" charset="0"/>
              </a:rPr>
              <a:t>A schematic depicting depth of focus is shown. D</a:t>
            </a:r>
            <a:r>
              <a:rPr lang="en-US" b="1" i="1" baseline="-25000">
                <a:latin typeface="Calibri" panose="020F0502020204030204" pitchFamily="34" charset="0"/>
              </a:rPr>
              <a:t>Focus</a:t>
            </a:r>
            <a:r>
              <a:rPr lang="en-US" b="1" i="1">
                <a:latin typeface="Calibri" panose="020F0502020204030204" pitchFamily="34" charset="0"/>
              </a:rPr>
              <a:t> depends on the numerical aperture. </a:t>
            </a:r>
            <a:endParaRPr lang="en-US">
              <a:latin typeface="Calibri" panose="020F0502020204030204" pitchFamily="34" charset="0"/>
            </a:endParaRPr>
          </a:p>
        </p:txBody>
      </p:sp>
      <p:sp>
        <p:nvSpPr>
          <p:cNvPr id="14340" name="TextBox 3"/>
          <p:cNvSpPr txBox="1">
            <a:spLocks noChangeArrowheads="1"/>
          </p:cNvSpPr>
          <p:nvPr/>
        </p:nvSpPr>
        <p:spPr bwMode="auto">
          <a:xfrm>
            <a:off x="6096000" y="1981200"/>
            <a:ext cx="2514214" cy="3877985"/>
          </a:xfrm>
          <a:prstGeom prst="rect">
            <a:avLst/>
          </a:prstGeom>
          <a:noFill/>
          <a:ln w="9525">
            <a:noFill/>
            <a:miter lim="800000"/>
          </a:ln>
        </p:spPr>
        <p:txBody>
          <a:bodyPr wrap="none">
            <a:spAutoFit/>
          </a:bodyPr>
          <a:lstStyle/>
          <a:p>
            <a:r>
              <a:rPr lang="el-GR" dirty="0">
                <a:latin typeface="Calibri" panose="020F0502020204030204" pitchFamily="34" charset="0"/>
              </a:rPr>
              <a:t>α</a:t>
            </a:r>
            <a:r>
              <a:rPr lang="en-US" dirty="0">
                <a:latin typeface="Calibri" panose="020F0502020204030204" pitchFamily="34" charset="0"/>
              </a:rPr>
              <a:t> = Angle of diversion,</a:t>
            </a:r>
            <a:endParaRPr lang="en-US" dirty="0">
              <a:latin typeface="Calibri" panose="020F0502020204030204" pitchFamily="34" charset="0"/>
            </a:endParaRPr>
          </a:p>
          <a:p>
            <a:r>
              <a:rPr lang="en-US" dirty="0">
                <a:latin typeface="Calibri" panose="020F0502020204030204" pitchFamily="34" charset="0"/>
              </a:rPr>
              <a:t>tan</a:t>
            </a:r>
            <a:r>
              <a:rPr lang="el-GR" dirty="0">
                <a:latin typeface="Calibri" panose="020F0502020204030204" pitchFamily="34" charset="0"/>
              </a:rPr>
              <a:t>α</a:t>
            </a:r>
            <a:r>
              <a:rPr lang="en-US" dirty="0">
                <a:latin typeface="Calibri" panose="020F0502020204030204" pitchFamily="34" charset="0"/>
              </a:rPr>
              <a:t> = R</a:t>
            </a:r>
            <a:r>
              <a:rPr lang="en-US" baseline="-25000" dirty="0">
                <a:latin typeface="Calibri" panose="020F0502020204030204" pitchFamily="34" charset="0"/>
              </a:rPr>
              <a:t>0</a:t>
            </a:r>
            <a:r>
              <a:rPr lang="en-US" dirty="0">
                <a:latin typeface="Calibri" panose="020F0502020204030204" pitchFamily="34" charset="0"/>
              </a:rPr>
              <a:t> /W ~ </a:t>
            </a:r>
            <a:r>
              <a:rPr lang="el-GR" dirty="0">
                <a:latin typeface="Calibri" panose="020F0502020204030204" pitchFamily="34" charset="0"/>
              </a:rPr>
              <a:t>α</a:t>
            </a:r>
            <a:endParaRPr lang="en-US" dirty="0">
              <a:latin typeface="Calibri" panose="020F0502020204030204" pitchFamily="34" charset="0"/>
            </a:endParaRPr>
          </a:p>
          <a:p>
            <a:r>
              <a:rPr lang="en-US" dirty="0">
                <a:latin typeface="Calibri" panose="020F0502020204030204" pitchFamily="34" charset="0"/>
              </a:rPr>
              <a:t>R</a:t>
            </a:r>
            <a:r>
              <a:rPr lang="en-US" baseline="-25000" dirty="0">
                <a:latin typeface="Calibri" panose="020F0502020204030204" pitchFamily="34" charset="0"/>
              </a:rPr>
              <a:t>0</a:t>
            </a:r>
            <a:r>
              <a:rPr lang="en-US" dirty="0">
                <a:latin typeface="Calibri" panose="020F0502020204030204" pitchFamily="34" charset="0"/>
              </a:rPr>
              <a:t> = </a:t>
            </a:r>
            <a:r>
              <a:rPr lang="en-US" dirty="0" err="1">
                <a:latin typeface="Calibri" panose="020F0502020204030204" pitchFamily="34" charset="0"/>
              </a:rPr>
              <a:t>Aperature</a:t>
            </a:r>
            <a:r>
              <a:rPr lang="en-US" dirty="0">
                <a:latin typeface="Calibri" panose="020F0502020204030204" pitchFamily="34" charset="0"/>
              </a:rPr>
              <a:t> radius</a:t>
            </a:r>
            <a:endParaRPr lang="en-US" dirty="0">
              <a:latin typeface="Calibri" panose="020F0502020204030204" pitchFamily="34" charset="0"/>
            </a:endParaRPr>
          </a:p>
          <a:p>
            <a:r>
              <a:rPr lang="en-US" dirty="0">
                <a:latin typeface="Calibri" panose="020F0502020204030204" pitchFamily="34" charset="0"/>
              </a:rPr>
              <a:t>W = Working Distance</a:t>
            </a:r>
            <a:endParaRPr lang="en-US" dirty="0">
              <a:latin typeface="Calibri" panose="020F0502020204030204" pitchFamily="34" charset="0"/>
            </a:endParaRPr>
          </a:p>
          <a:p>
            <a:endParaRPr lang="en-US" dirty="0">
              <a:latin typeface="Calibri" panose="020F0502020204030204" pitchFamily="34" charset="0"/>
            </a:endParaRPr>
          </a:p>
          <a:p>
            <a:r>
              <a:rPr lang="en-US" dirty="0" err="1">
                <a:latin typeface="Calibri" panose="020F0502020204030204" pitchFamily="34" charset="0"/>
              </a:rPr>
              <a:t>D</a:t>
            </a:r>
            <a:r>
              <a:rPr lang="en-US" baseline="-25000" dirty="0" err="1">
                <a:latin typeface="Calibri" panose="020F0502020204030204" pitchFamily="34" charset="0"/>
              </a:rPr>
              <a:t>Focus</a:t>
            </a:r>
            <a:r>
              <a:rPr lang="en-US" dirty="0">
                <a:latin typeface="Calibri" panose="020F0502020204030204" pitchFamily="34" charset="0"/>
              </a:rPr>
              <a:t> = 0.2/</a:t>
            </a:r>
            <a:r>
              <a:rPr lang="el-GR" dirty="0">
                <a:latin typeface="Calibri" panose="020F0502020204030204" pitchFamily="34" charset="0"/>
              </a:rPr>
              <a:t>α</a:t>
            </a:r>
            <a:r>
              <a:rPr lang="en-US" dirty="0">
                <a:latin typeface="Calibri" panose="020F0502020204030204" pitchFamily="34" charset="0"/>
              </a:rPr>
              <a:t>M µm</a:t>
            </a:r>
            <a:endParaRPr lang="en-US" dirty="0">
              <a:latin typeface="Calibri" panose="020F0502020204030204" pitchFamily="34" charset="0"/>
            </a:endParaRPr>
          </a:p>
          <a:p>
            <a:endParaRPr lang="en-US" dirty="0">
              <a:latin typeface="Calibri" panose="020F0502020204030204" pitchFamily="34" charset="0"/>
            </a:endParaRPr>
          </a:p>
          <a:p>
            <a:r>
              <a:rPr lang="en-US" dirty="0">
                <a:latin typeface="Calibri" panose="020F0502020204030204" pitchFamily="34" charset="0"/>
              </a:rPr>
              <a:t>M = </a:t>
            </a:r>
            <a:r>
              <a:rPr lang="en-US" dirty="0" smtClean="0">
                <a:latin typeface="Calibri" panose="020F0502020204030204" pitchFamily="34" charset="0"/>
              </a:rPr>
              <a:t>Magnification= i/o</a:t>
            </a:r>
            <a:endParaRPr lang="en-US" dirty="0" smtClean="0">
              <a:latin typeface="Calibri" panose="020F0502020204030204" pitchFamily="34" charset="0"/>
            </a:endParaRPr>
          </a:p>
          <a:p>
            <a:r>
              <a:rPr lang="en-US" dirty="0" err="1" smtClean="0">
                <a:latin typeface="Calibri" panose="020F0502020204030204" pitchFamily="34" charset="0"/>
              </a:rPr>
              <a:t>i</a:t>
            </a:r>
            <a:r>
              <a:rPr lang="en-US" dirty="0" smtClean="0">
                <a:latin typeface="Calibri" panose="020F0502020204030204" pitchFamily="34" charset="0"/>
              </a:rPr>
              <a:t>= image distance</a:t>
            </a:r>
            <a:endParaRPr lang="en-US" dirty="0" smtClean="0">
              <a:latin typeface="Calibri" panose="020F0502020204030204" pitchFamily="34" charset="0"/>
            </a:endParaRPr>
          </a:p>
          <a:p>
            <a:r>
              <a:rPr lang="en-US" dirty="0" smtClean="0">
                <a:latin typeface="Calibri" panose="020F0502020204030204" pitchFamily="34" charset="0"/>
              </a:rPr>
              <a:t>O=object distance</a:t>
            </a:r>
            <a:endParaRPr lang="en-US" dirty="0">
              <a:latin typeface="Calibri" panose="020F0502020204030204" pitchFamily="34" charset="0"/>
            </a:endParaRPr>
          </a:p>
          <a:p>
            <a:endParaRPr lang="en-US" dirty="0">
              <a:latin typeface="Calibri" panose="020F0502020204030204" pitchFamily="34" charset="0"/>
            </a:endParaRPr>
          </a:p>
          <a:p>
            <a:r>
              <a:rPr lang="en-US" dirty="0" err="1">
                <a:latin typeface="Calibri" panose="020F0502020204030204" pitchFamily="34" charset="0"/>
              </a:rPr>
              <a:t>D</a:t>
            </a:r>
            <a:r>
              <a:rPr lang="en-US" baseline="-25000" dirty="0" err="1">
                <a:latin typeface="Calibri" panose="020F0502020204030204" pitchFamily="34" charset="0"/>
              </a:rPr>
              <a:t>Focus</a:t>
            </a:r>
            <a:r>
              <a:rPr lang="en-US" dirty="0">
                <a:latin typeface="Calibri" panose="020F0502020204030204" pitchFamily="34" charset="0"/>
              </a:rPr>
              <a:t> </a:t>
            </a:r>
            <a:r>
              <a:rPr lang="el-GR" dirty="0">
                <a:latin typeface="Calibri" panose="020F0502020204030204" pitchFamily="34" charset="0"/>
              </a:rPr>
              <a:t>α</a:t>
            </a:r>
            <a:r>
              <a:rPr lang="en-US" dirty="0">
                <a:latin typeface="Calibri" panose="020F0502020204030204" pitchFamily="34" charset="0"/>
              </a:rPr>
              <a:t> </a:t>
            </a:r>
            <a:r>
              <a:rPr lang="el-GR" dirty="0">
                <a:latin typeface="Calibri" panose="020F0502020204030204" pitchFamily="34" charset="0"/>
              </a:rPr>
              <a:t>λ</a:t>
            </a:r>
            <a:r>
              <a:rPr lang="en-US" dirty="0">
                <a:latin typeface="Calibri" panose="020F0502020204030204" pitchFamily="34" charset="0"/>
              </a:rPr>
              <a:t>/(N.A.)</a:t>
            </a:r>
            <a:r>
              <a:rPr lang="en-US" baseline="30000" dirty="0" smtClean="0">
                <a:latin typeface="Calibri" panose="020F0502020204030204" pitchFamily="34" charset="0"/>
              </a:rPr>
              <a:t>2</a:t>
            </a:r>
            <a:endParaRPr lang="en-US" baseline="30000" dirty="0" smtClean="0">
              <a:latin typeface="Calibri" panose="020F0502020204030204" pitchFamily="34" charset="0"/>
            </a:endParaRPr>
          </a:p>
          <a:p>
            <a:r>
              <a:rPr lang="en-US" dirty="0" err="1" smtClean="0">
                <a:latin typeface="Calibri" panose="020F0502020204030204" pitchFamily="34" charset="0"/>
              </a:rPr>
              <a:t>D</a:t>
            </a:r>
            <a:r>
              <a:rPr lang="en-US" baseline="-25000" dirty="0" err="1" smtClean="0">
                <a:latin typeface="Calibri" panose="020F0502020204030204" pitchFamily="34" charset="0"/>
              </a:rPr>
              <a:t>Field</a:t>
            </a:r>
            <a:r>
              <a:rPr lang="en-US" dirty="0" smtClean="0">
                <a:latin typeface="Calibri" panose="020F0502020204030204" pitchFamily="34" charset="0"/>
              </a:rPr>
              <a:t> = 0.61</a:t>
            </a:r>
            <a:r>
              <a:rPr lang="el-GR" dirty="0" smtClean="0">
                <a:latin typeface="Calibri" panose="020F0502020204030204" pitchFamily="34" charset="0"/>
              </a:rPr>
              <a:t>λ</a:t>
            </a:r>
            <a:r>
              <a:rPr lang="en-US" dirty="0" smtClean="0">
                <a:latin typeface="Calibri" panose="020F0502020204030204" pitchFamily="34" charset="0"/>
              </a:rPr>
              <a:t>/n sin</a:t>
            </a:r>
            <a:r>
              <a:rPr lang="el-GR" dirty="0" smtClean="0">
                <a:latin typeface="Calibri" panose="020F0502020204030204" pitchFamily="34" charset="0"/>
              </a:rPr>
              <a:t>α</a:t>
            </a:r>
            <a:r>
              <a:rPr lang="en-US" dirty="0" smtClean="0">
                <a:latin typeface="Calibri" panose="020F0502020204030204" pitchFamily="34" charset="0"/>
              </a:rPr>
              <a:t> tan</a:t>
            </a:r>
            <a:r>
              <a:rPr lang="el-GR" dirty="0" smtClean="0">
                <a:latin typeface="Calibri" panose="020F0502020204030204" pitchFamily="34" charset="0"/>
              </a:rPr>
              <a:t>α</a:t>
            </a:r>
            <a:endParaRPr lang="en-US" dirty="0" smtClean="0">
              <a:latin typeface="Calibri" panose="020F0502020204030204" pitchFamily="34" charset="0"/>
            </a:endParaRPr>
          </a:p>
          <a:p>
            <a:endParaRPr lang="en-US" baseline="30000" dirty="0" smtClean="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Date Placeholder 1"/>
          <p:cNvSpPr>
            <a:spLocks noGrp="1"/>
          </p:cNvSpPr>
          <p:nvPr>
            <p:ph type="dt" sz="quarter" idx="10"/>
          </p:nvPr>
        </p:nvSpPr>
        <p:spPr/>
        <p:txBody>
          <a:bodyPr/>
          <a:lstStyle/>
          <a:p>
            <a:pPr defTabSz="838200">
              <a:defRPr/>
            </a:pPr>
            <a:fld id="{84289A74-D352-4B3C-A41E-52DA0753C8B1}" type="datetime2">
              <a:rPr lang="en-US"/>
            </a:fld>
            <a:endParaRPr lang="en-US"/>
          </a:p>
        </p:txBody>
      </p:sp>
      <p:sp>
        <p:nvSpPr>
          <p:cNvPr id="86019" name="Slide Number Placeholder 3"/>
          <p:cNvSpPr>
            <a:spLocks noGrp="1"/>
          </p:cNvSpPr>
          <p:nvPr>
            <p:ph type="sldNum" sz="quarter" idx="12"/>
          </p:nvPr>
        </p:nvSpPr>
        <p:spPr/>
        <p:txBody>
          <a:bodyPr/>
          <a:lstStyle/>
          <a:p>
            <a:pPr defTabSz="838200">
              <a:defRPr/>
            </a:pPr>
            <a:fld id="{021B11D2-43C5-44C6-BD00-4AF4EFA3323B}" type="slidenum">
              <a:rPr lang="en-US"/>
            </a:fld>
            <a:endParaRPr lang="en-US"/>
          </a:p>
        </p:txBody>
      </p:sp>
      <p:pic>
        <p:nvPicPr>
          <p:cNvPr id="59396" name="Picture 5"/>
          <p:cNvPicPr>
            <a:picLocks noChangeAspect="1" noChangeArrowheads="1"/>
          </p:cNvPicPr>
          <p:nvPr/>
        </p:nvPicPr>
        <p:blipFill>
          <a:blip r:embed="rId1"/>
          <a:srcRect/>
          <a:stretch>
            <a:fillRect/>
          </a:stretch>
        </p:blipFill>
        <p:spPr bwMode="auto">
          <a:xfrm>
            <a:off x="4084638" y="1579563"/>
            <a:ext cx="5059362" cy="3235325"/>
          </a:xfrm>
          <a:prstGeom prst="rect">
            <a:avLst/>
          </a:prstGeom>
          <a:noFill/>
          <a:ln w="9525">
            <a:noFill/>
            <a:miter lim="800000"/>
            <a:headEnd/>
            <a:tailEnd/>
          </a:ln>
        </p:spPr>
      </p:pic>
      <p:pic>
        <p:nvPicPr>
          <p:cNvPr id="59397" name="Picture 6" descr="DSC00499"/>
          <p:cNvPicPr>
            <a:picLocks noChangeAspect="1" noChangeArrowheads="1"/>
          </p:cNvPicPr>
          <p:nvPr/>
        </p:nvPicPr>
        <p:blipFill>
          <a:blip r:embed="rId2"/>
          <a:srcRect/>
          <a:stretch>
            <a:fillRect/>
          </a:stretch>
        </p:blipFill>
        <p:spPr bwMode="auto">
          <a:xfrm>
            <a:off x="271463" y="796925"/>
            <a:ext cx="3605212" cy="3041650"/>
          </a:xfrm>
          <a:prstGeom prst="rect">
            <a:avLst/>
          </a:prstGeom>
          <a:noFill/>
          <a:ln w="9525">
            <a:noFill/>
            <a:miter lim="800000"/>
            <a:headEnd/>
            <a:tailEnd/>
          </a:ln>
        </p:spPr>
      </p:pic>
      <p:pic>
        <p:nvPicPr>
          <p:cNvPr id="59398" name="Picture 7" descr="DSC00502"/>
          <p:cNvPicPr>
            <a:picLocks noChangeAspect="1" noChangeArrowheads="1"/>
          </p:cNvPicPr>
          <p:nvPr/>
        </p:nvPicPr>
        <p:blipFill>
          <a:blip r:embed="rId3"/>
          <a:srcRect/>
          <a:stretch>
            <a:fillRect/>
          </a:stretch>
        </p:blipFill>
        <p:spPr bwMode="auto">
          <a:xfrm>
            <a:off x="587375" y="3856038"/>
            <a:ext cx="2782888" cy="2347912"/>
          </a:xfrm>
          <a:prstGeom prst="rect">
            <a:avLst/>
          </a:prstGeom>
          <a:noFill/>
          <a:ln w="9525">
            <a:noFill/>
            <a:miter lim="800000"/>
            <a:headEnd/>
            <a:tailEnd/>
          </a:ln>
        </p:spPr>
      </p:pic>
      <p:sp>
        <p:nvSpPr>
          <p:cNvPr id="59399" name="Rectangle 6"/>
          <p:cNvSpPr>
            <a:spLocks noChangeArrowheads="1"/>
          </p:cNvSpPr>
          <p:nvPr/>
        </p:nvSpPr>
        <p:spPr bwMode="auto">
          <a:xfrm>
            <a:off x="3200400" y="0"/>
            <a:ext cx="5603875" cy="523875"/>
          </a:xfrm>
          <a:prstGeom prst="rect">
            <a:avLst/>
          </a:prstGeom>
          <a:noFill/>
          <a:ln w="9525">
            <a:noFill/>
            <a:miter lim="800000"/>
          </a:ln>
        </p:spPr>
        <p:txBody>
          <a:bodyPr wrap="none">
            <a:spAutoFit/>
          </a:bodyPr>
          <a:lstStyle/>
          <a:p>
            <a:r>
              <a:rPr lang="en-US" sz="2800">
                <a:latin typeface="Calibri" panose="020F0502020204030204" pitchFamily="34" charset="0"/>
              </a:rPr>
              <a:t>Scanning Probe Microscope Methods</a:t>
            </a:r>
            <a:endParaRPr lang="en-US" sz="2800">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2011-12-25_D\Service_IITP\Inspire_DST\DSCN2888.JPG"/>
          <p:cNvPicPr>
            <a:picLocks noChangeAspect="1" noChangeArrowheads="1"/>
          </p:cNvPicPr>
          <p:nvPr/>
        </p:nvPicPr>
        <p:blipFill>
          <a:blip r:embed="rId1" cstate="print"/>
          <a:srcRect/>
          <a:stretch>
            <a:fillRect/>
          </a:stretch>
        </p:blipFill>
        <p:spPr bwMode="auto">
          <a:xfrm>
            <a:off x="381000" y="228600"/>
            <a:ext cx="7704666" cy="533400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ChangeArrowheads="1"/>
          </p:cNvSpPr>
          <p:nvPr/>
        </p:nvSpPr>
        <p:spPr bwMode="auto">
          <a:xfrm>
            <a:off x="304800" y="76200"/>
            <a:ext cx="8686800" cy="6556375"/>
          </a:xfrm>
          <a:prstGeom prst="rect">
            <a:avLst/>
          </a:prstGeom>
          <a:noFill/>
          <a:ln w="9525">
            <a:noFill/>
            <a:miter lim="800000"/>
          </a:ln>
        </p:spPr>
        <p:txBody>
          <a:bodyPr>
            <a:spAutoFit/>
          </a:bodyPr>
          <a:lstStyle/>
          <a:p>
            <a:pPr algn="ctr"/>
            <a:r>
              <a:rPr lang="en-US" sz="2800" b="1">
                <a:latin typeface="Calibri" panose="020F0502020204030204" pitchFamily="34" charset="0"/>
              </a:rPr>
              <a:t>Scanning Probe Microscopy</a:t>
            </a:r>
            <a:endParaRPr lang="en-US" sz="2800" b="1">
              <a:latin typeface="Calibri" panose="020F0502020204030204" pitchFamily="34" charset="0"/>
            </a:endParaRPr>
          </a:p>
          <a:p>
            <a:pPr algn="ctr"/>
            <a:endParaRPr lang="en-US" sz="2800" b="1">
              <a:latin typeface="Calibri" panose="020F0502020204030204" pitchFamily="34" charset="0"/>
            </a:endParaRPr>
          </a:p>
          <a:p>
            <a:r>
              <a:rPr lang="en-US" sz="2800">
                <a:latin typeface="Calibri" panose="020F0502020204030204" pitchFamily="34" charset="0"/>
              </a:rPr>
              <a:t>Scanning probe methods include the following ingredients:</a:t>
            </a:r>
            <a:endParaRPr lang="en-US" sz="2800">
              <a:latin typeface="Calibri" panose="020F0502020204030204" pitchFamily="34" charset="0"/>
            </a:endParaRPr>
          </a:p>
          <a:p>
            <a:endParaRPr lang="en-US" sz="2800">
              <a:latin typeface="Calibri" panose="020F0502020204030204" pitchFamily="34" charset="0"/>
            </a:endParaRPr>
          </a:p>
          <a:p>
            <a:r>
              <a:rPr lang="en-US" sz="2800">
                <a:latin typeface="Calibri" panose="020F0502020204030204" pitchFamily="34" charset="0"/>
              </a:rPr>
              <a:t>• A sharpened tip attached to a cantilever</a:t>
            </a:r>
            <a:endParaRPr lang="en-US" sz="2800">
              <a:latin typeface="Calibri" panose="020F0502020204030204" pitchFamily="34" charset="0"/>
            </a:endParaRPr>
          </a:p>
          <a:p>
            <a:endParaRPr lang="en-US" sz="2800">
              <a:latin typeface="Calibri" panose="020F0502020204030204" pitchFamily="34" charset="0"/>
            </a:endParaRPr>
          </a:p>
          <a:p>
            <a:r>
              <a:rPr lang="en-US" sz="2800">
                <a:latin typeface="Calibri" panose="020F0502020204030204" pitchFamily="34" charset="0"/>
              </a:rPr>
              <a:t>• Some kind of applied force</a:t>
            </a:r>
            <a:endParaRPr lang="en-US" sz="2800">
              <a:latin typeface="Calibri" panose="020F0502020204030204" pitchFamily="34" charset="0"/>
            </a:endParaRPr>
          </a:p>
          <a:p>
            <a:endParaRPr lang="en-US" sz="2800">
              <a:latin typeface="Calibri" panose="020F0502020204030204" pitchFamily="34" charset="0"/>
            </a:endParaRPr>
          </a:p>
          <a:p>
            <a:r>
              <a:rPr lang="en-US" sz="2800">
                <a:latin typeface="Calibri" panose="020F0502020204030204" pitchFamily="34" charset="0"/>
              </a:rPr>
              <a:t>• Physical or electrical cushioning mechanisms</a:t>
            </a:r>
            <a:endParaRPr lang="en-US" sz="2800">
              <a:latin typeface="Calibri" panose="020F0502020204030204" pitchFamily="34" charset="0"/>
            </a:endParaRPr>
          </a:p>
          <a:p>
            <a:endParaRPr lang="en-US" sz="2800">
              <a:latin typeface="Calibri" panose="020F0502020204030204" pitchFamily="34" charset="0"/>
            </a:endParaRPr>
          </a:p>
          <a:p>
            <a:r>
              <a:rPr lang="en-US" sz="2800">
                <a:latin typeface="Calibri" panose="020F0502020204030204" pitchFamily="34" charset="0"/>
              </a:rPr>
              <a:t>• Scanning (rastering) across a sample surface</a:t>
            </a:r>
            <a:endParaRPr lang="en-US" sz="2800">
              <a:latin typeface="Calibri" panose="020F0502020204030204" pitchFamily="34" charset="0"/>
            </a:endParaRPr>
          </a:p>
          <a:p>
            <a:endParaRPr lang="en-US" sz="2800">
              <a:latin typeface="Calibri" panose="020F0502020204030204" pitchFamily="34" charset="0"/>
            </a:endParaRPr>
          </a:p>
          <a:p>
            <a:r>
              <a:rPr lang="en-US" sz="2800">
                <a:latin typeface="Calibri" panose="020F0502020204030204" pitchFamily="34" charset="0"/>
              </a:rPr>
              <a:t>• Computerized feedback mechanisms</a:t>
            </a:r>
            <a:endParaRPr lang="en-US" sz="2800">
              <a:latin typeface="Calibri" panose="020F0502020204030204" pitchFamily="34" charset="0"/>
            </a:endParaRPr>
          </a:p>
          <a:p>
            <a:endParaRPr lang="en-US" sz="2800">
              <a:latin typeface="Calibri" panose="020F0502020204030204" pitchFamily="34" charset="0"/>
            </a:endParaRPr>
          </a:p>
          <a:p>
            <a:r>
              <a:rPr lang="en-US" sz="2800">
                <a:latin typeface="Calibri" panose="020F0502020204030204" pitchFamily="34" charset="0"/>
              </a:rPr>
              <a:t>• Imaging software</a:t>
            </a:r>
            <a:endParaRPr lang="en-US" sz="280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Date Placeholder 1"/>
          <p:cNvSpPr>
            <a:spLocks noGrp="1"/>
          </p:cNvSpPr>
          <p:nvPr>
            <p:ph type="dt" sz="quarter" idx="10"/>
          </p:nvPr>
        </p:nvSpPr>
        <p:spPr/>
        <p:txBody>
          <a:bodyPr/>
          <a:lstStyle/>
          <a:p>
            <a:pPr defTabSz="838200">
              <a:defRPr/>
            </a:pPr>
            <a:fld id="{A29AF199-5CA2-490A-983E-30CC590643D3}" type="datetime2">
              <a:rPr lang="en-US"/>
            </a:fld>
            <a:endParaRPr lang="en-US"/>
          </a:p>
        </p:txBody>
      </p:sp>
      <p:sp>
        <p:nvSpPr>
          <p:cNvPr id="98307" name="Slide Number Placeholder 3"/>
          <p:cNvSpPr>
            <a:spLocks noGrp="1"/>
          </p:cNvSpPr>
          <p:nvPr>
            <p:ph type="sldNum" sz="quarter" idx="12"/>
          </p:nvPr>
        </p:nvSpPr>
        <p:spPr/>
        <p:txBody>
          <a:bodyPr/>
          <a:lstStyle/>
          <a:p>
            <a:pPr defTabSz="838200">
              <a:defRPr/>
            </a:pPr>
            <a:fld id="{AA9EB3CB-BCD2-4F8F-8F52-08FD8370858B}" type="slidenum">
              <a:rPr lang="en-US"/>
            </a:fld>
            <a:endParaRPr lang="en-US"/>
          </a:p>
        </p:txBody>
      </p:sp>
      <p:pic>
        <p:nvPicPr>
          <p:cNvPr id="62468" name="Picture 3"/>
          <p:cNvPicPr>
            <a:picLocks noChangeAspect="1" noChangeArrowheads="1"/>
          </p:cNvPicPr>
          <p:nvPr/>
        </p:nvPicPr>
        <p:blipFill>
          <a:blip r:embed="rId1"/>
          <a:srcRect/>
          <a:stretch>
            <a:fillRect/>
          </a:stretch>
        </p:blipFill>
        <p:spPr bwMode="auto">
          <a:xfrm>
            <a:off x="0" y="1143000"/>
            <a:ext cx="4886325" cy="5376863"/>
          </a:xfrm>
          <a:prstGeom prst="rect">
            <a:avLst/>
          </a:prstGeom>
          <a:noFill/>
          <a:ln w="9525">
            <a:noFill/>
            <a:miter lim="800000"/>
            <a:headEnd/>
            <a:tailEnd/>
          </a:ln>
        </p:spPr>
      </p:pic>
      <p:pic>
        <p:nvPicPr>
          <p:cNvPr id="62469" name="Picture 4"/>
          <p:cNvPicPr>
            <a:picLocks noChangeAspect="1" noChangeArrowheads="1"/>
          </p:cNvPicPr>
          <p:nvPr/>
        </p:nvPicPr>
        <p:blipFill>
          <a:blip r:embed="rId2"/>
          <a:srcRect/>
          <a:stretch>
            <a:fillRect/>
          </a:stretch>
        </p:blipFill>
        <p:spPr bwMode="auto">
          <a:xfrm>
            <a:off x="4800600" y="1905000"/>
            <a:ext cx="4343400" cy="4267200"/>
          </a:xfrm>
          <a:prstGeom prst="rect">
            <a:avLst/>
          </a:prstGeom>
          <a:noFill/>
          <a:ln w="9525">
            <a:noFill/>
            <a:miter lim="800000"/>
            <a:headEnd/>
            <a:tailEnd/>
          </a:ln>
        </p:spPr>
      </p:pic>
      <p:pic>
        <p:nvPicPr>
          <p:cNvPr id="62470" name="Picture 5"/>
          <p:cNvPicPr>
            <a:picLocks noChangeAspect="1" noChangeArrowheads="1"/>
          </p:cNvPicPr>
          <p:nvPr/>
        </p:nvPicPr>
        <p:blipFill>
          <a:blip r:embed="rId3"/>
          <a:srcRect/>
          <a:stretch>
            <a:fillRect/>
          </a:stretch>
        </p:blipFill>
        <p:spPr bwMode="auto">
          <a:xfrm>
            <a:off x="2667000" y="-122238"/>
            <a:ext cx="1828800" cy="1874838"/>
          </a:xfrm>
          <a:prstGeom prst="rect">
            <a:avLst/>
          </a:prstGeom>
          <a:noFill/>
          <a:ln w="9525">
            <a:noFill/>
            <a:miter lim="800000"/>
            <a:headEnd/>
            <a:tailEnd/>
          </a:ln>
        </p:spPr>
      </p:pic>
      <p:graphicFrame>
        <p:nvGraphicFramePr>
          <p:cNvPr id="3" name="Object 2"/>
          <p:cNvGraphicFramePr>
            <a:graphicFrameLocks noChangeAspect="1"/>
          </p:cNvGraphicFramePr>
          <p:nvPr/>
        </p:nvGraphicFramePr>
        <p:xfrm>
          <a:off x="5143500" y="242093"/>
          <a:ext cx="3657600" cy="1146175"/>
        </p:xfrm>
        <a:graphic>
          <a:graphicData uri="http://schemas.openxmlformats.org/presentationml/2006/ole">
            <mc:AlternateContent xmlns:mc="http://schemas.openxmlformats.org/markup-compatibility/2006">
              <mc:Choice xmlns:v="urn:schemas-microsoft-com:vml" Requires="v">
                <p:oleObj spid="_x0000_s157707" name="Equation" r:id="rId4" imgW="1701800" imgH="533400" progId="Equation.3">
                  <p:embed/>
                </p:oleObj>
              </mc:Choice>
              <mc:Fallback>
                <p:oleObj name="Equation" r:id="rId4" imgW="1701800" imgH="5334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242093"/>
                        <a:ext cx="36576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p:cNvGraphicFramePr>
            <a:graphicFrameLocks noChangeAspect="1"/>
          </p:cNvGraphicFramePr>
          <p:nvPr/>
        </p:nvGraphicFramePr>
        <p:xfrm>
          <a:off x="2533649" y="889000"/>
          <a:ext cx="3657600" cy="1146175"/>
        </p:xfrm>
        <a:graphic>
          <a:graphicData uri="http://schemas.openxmlformats.org/presentationml/2006/ole">
            <mc:AlternateContent xmlns:mc="http://schemas.openxmlformats.org/markup-compatibility/2006">
              <mc:Choice xmlns:v="urn:schemas-microsoft-com:vml" Requires="v">
                <p:oleObj spid="_x0000_s158744" name="Equation" r:id="rId1" imgW="1701800" imgH="533400" progId="Equation.3">
                  <p:embed/>
                </p:oleObj>
              </mc:Choice>
              <mc:Fallback>
                <p:oleObj name="Equation" r:id="rId1" imgW="1701800" imgH="533400" progId="Equation.3">
                  <p:embed/>
                  <p:pic>
                    <p:nvPicPr>
                      <p:cNvPr id="0" name="Picture 1587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49" y="889000"/>
                        <a:ext cx="36576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8"/>
          <p:cNvGraphicFramePr>
            <a:graphicFrameLocks noChangeAspect="1"/>
          </p:cNvGraphicFramePr>
          <p:nvPr/>
        </p:nvGraphicFramePr>
        <p:xfrm>
          <a:off x="2533649" y="2717800"/>
          <a:ext cx="2892425" cy="1036638"/>
        </p:xfrm>
        <a:graphic>
          <a:graphicData uri="http://schemas.openxmlformats.org/presentationml/2006/ole">
            <mc:AlternateContent xmlns:mc="http://schemas.openxmlformats.org/markup-compatibility/2006">
              <mc:Choice xmlns:v="urn:schemas-microsoft-com:vml" Requires="v">
                <p:oleObj spid="_x0000_s158745" name="Equation" r:id="rId3" imgW="1346200" imgH="482600" progId="Equation.3">
                  <p:embed/>
                </p:oleObj>
              </mc:Choice>
              <mc:Fallback>
                <p:oleObj name="Equation" r:id="rId3" imgW="1346200" imgH="482600" progId="Equation.3">
                  <p:embed/>
                  <p:pic>
                    <p:nvPicPr>
                      <p:cNvPr id="0" name="Picture 1587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49" y="2717800"/>
                        <a:ext cx="2892425"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9"/>
          <p:cNvGraphicFramePr>
            <a:graphicFrameLocks noChangeAspect="1"/>
          </p:cNvGraphicFramePr>
          <p:nvPr/>
        </p:nvGraphicFramePr>
        <p:xfrm>
          <a:off x="2533649" y="4500563"/>
          <a:ext cx="4038600" cy="1036637"/>
        </p:xfrm>
        <a:graphic>
          <a:graphicData uri="http://schemas.openxmlformats.org/presentationml/2006/ole">
            <mc:AlternateContent xmlns:mc="http://schemas.openxmlformats.org/markup-compatibility/2006">
              <mc:Choice xmlns:v="urn:schemas-microsoft-com:vml" Requires="v">
                <p:oleObj spid="_x0000_s158746" name="Equation" r:id="rId5" imgW="1879600" imgH="482600" progId="Equation.3">
                  <p:embed/>
                </p:oleObj>
              </mc:Choice>
              <mc:Fallback>
                <p:oleObj name="Equation" r:id="rId5" imgW="1879600" imgH="482600" progId="Equation.3">
                  <p:embed/>
                  <p:pic>
                    <p:nvPicPr>
                      <p:cNvPr id="0" name="Picture 1587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649" y="4500563"/>
                        <a:ext cx="4038600" cy="10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11"/>
          <p:cNvSpPr>
            <a:spLocks noChangeArrowheads="1"/>
          </p:cNvSpPr>
          <p:nvPr/>
        </p:nvSpPr>
        <p:spPr bwMode="auto">
          <a:xfrm>
            <a:off x="609600" y="2092036"/>
            <a:ext cx="578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800" dirty="0"/>
              <a:t>The truncated Lennard-Jones potential</a:t>
            </a:r>
            <a:endParaRPr lang="en-GB" altLang="en-US" sz="2800" dirty="0"/>
          </a:p>
        </p:txBody>
      </p:sp>
      <p:sp>
        <p:nvSpPr>
          <p:cNvPr id="6" name="Rectangle 14"/>
          <p:cNvSpPr>
            <a:spLocks noChangeArrowheads="1"/>
          </p:cNvSpPr>
          <p:nvPr/>
        </p:nvSpPr>
        <p:spPr bwMode="auto">
          <a:xfrm>
            <a:off x="581025" y="381000"/>
            <a:ext cx="4371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800" dirty="0"/>
              <a:t>The Lennard-Jones potential</a:t>
            </a:r>
            <a:endParaRPr lang="en-GB" altLang="en-US" sz="2800" dirty="0"/>
          </a:p>
        </p:txBody>
      </p:sp>
      <p:sp>
        <p:nvSpPr>
          <p:cNvPr id="7" name="Rectangle 10"/>
          <p:cNvSpPr>
            <a:spLocks noChangeArrowheads="1"/>
          </p:cNvSpPr>
          <p:nvPr/>
        </p:nvSpPr>
        <p:spPr bwMode="auto">
          <a:xfrm>
            <a:off x="609600" y="3886200"/>
            <a:ext cx="7439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sz="2800" dirty="0"/>
              <a:t>The truncated and shifted Lennard-Jones potential</a:t>
            </a:r>
            <a:endParaRPr lang="en-GB"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subTnLst>
                                    <p:animClr clrSpc="rgb" dir="cw">
                                      <p:cBhvr override="childStyle">
                                        <p:cTn dur="1" fill="hold" display="0" masterRel="nextClick" afterEffect="1"/>
                                        <p:tgtEl>
                                          <p:spTgt spid="2"/>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bg2"/>
                                      </p:to>
                                    </p:animClr>
                                  </p:sub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bg2"/>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Date Placeholder 1"/>
          <p:cNvSpPr>
            <a:spLocks noGrp="1"/>
          </p:cNvSpPr>
          <p:nvPr>
            <p:ph type="dt" sz="quarter" idx="10"/>
          </p:nvPr>
        </p:nvSpPr>
        <p:spPr/>
        <p:txBody>
          <a:bodyPr/>
          <a:lstStyle/>
          <a:p>
            <a:pPr defTabSz="838200">
              <a:defRPr/>
            </a:pPr>
            <a:fld id="{EC91DFDF-B75F-49F4-9197-7DA269EFB79B}" type="datetime2">
              <a:rPr lang="en-US"/>
            </a:fld>
            <a:endParaRPr lang="en-US"/>
          </a:p>
        </p:txBody>
      </p:sp>
      <p:sp>
        <p:nvSpPr>
          <p:cNvPr id="97283" name="Slide Number Placeholder 3"/>
          <p:cNvSpPr>
            <a:spLocks noGrp="1"/>
          </p:cNvSpPr>
          <p:nvPr>
            <p:ph type="sldNum" sz="quarter" idx="12"/>
          </p:nvPr>
        </p:nvSpPr>
        <p:spPr/>
        <p:txBody>
          <a:bodyPr/>
          <a:lstStyle/>
          <a:p>
            <a:pPr defTabSz="838200">
              <a:defRPr/>
            </a:pPr>
            <a:fld id="{03A0FB7E-B1C7-4397-9D15-8F188A788AF0}" type="slidenum">
              <a:rPr lang="en-US"/>
            </a:fld>
            <a:endParaRPr lang="en-US"/>
          </a:p>
        </p:txBody>
      </p:sp>
      <p:pic>
        <p:nvPicPr>
          <p:cNvPr id="63492" name="Picture 5"/>
          <p:cNvPicPr>
            <a:picLocks noChangeAspect="1" noChangeArrowheads="1"/>
          </p:cNvPicPr>
          <p:nvPr/>
        </p:nvPicPr>
        <p:blipFill>
          <a:blip r:embed="rId1"/>
          <a:srcRect/>
          <a:stretch>
            <a:fillRect/>
          </a:stretch>
        </p:blipFill>
        <p:spPr bwMode="auto">
          <a:xfrm>
            <a:off x="685800" y="-198438"/>
            <a:ext cx="7848600" cy="5456238"/>
          </a:xfrm>
          <a:prstGeom prst="rect">
            <a:avLst/>
          </a:prstGeom>
          <a:noFill/>
          <a:ln w="9525">
            <a:noFill/>
            <a:miter lim="800000"/>
            <a:headEnd/>
            <a:tailEnd/>
          </a:ln>
        </p:spPr>
      </p:pic>
      <p:sp>
        <p:nvSpPr>
          <p:cNvPr id="63493" name="TextBox 4"/>
          <p:cNvSpPr txBox="1">
            <a:spLocks noChangeArrowheads="1"/>
          </p:cNvSpPr>
          <p:nvPr/>
        </p:nvSpPr>
        <p:spPr bwMode="auto">
          <a:xfrm>
            <a:off x="457200" y="5410200"/>
            <a:ext cx="4114800" cy="923925"/>
          </a:xfrm>
          <a:prstGeom prst="rect">
            <a:avLst/>
          </a:prstGeom>
          <a:noFill/>
          <a:ln w="9525">
            <a:noFill/>
            <a:miter lim="800000"/>
          </a:ln>
        </p:spPr>
        <p:txBody>
          <a:bodyPr>
            <a:spAutoFit/>
          </a:bodyPr>
          <a:lstStyle/>
          <a:p>
            <a:r>
              <a:rPr lang="en-US" b="1">
                <a:solidFill>
                  <a:srgbClr val="C00000"/>
                </a:solidFill>
                <a:latin typeface="Calibri" panose="020F0502020204030204" pitchFamily="34" charset="0"/>
              </a:rPr>
              <a:t>The Force in AFM</a:t>
            </a:r>
            <a:r>
              <a:rPr lang="en-US">
                <a:latin typeface="Calibri" panose="020F0502020204030204" pitchFamily="34" charset="0"/>
              </a:rPr>
              <a:t>: F = -kz, k is the spring constant, z is the distance of the deflection of the cantilever</a:t>
            </a:r>
            <a:endParaRPr lang="en-US">
              <a:latin typeface="Calibri" panose="020F0502020204030204" pitchFamily="34" charset="0"/>
            </a:endParaRPr>
          </a:p>
        </p:txBody>
      </p:sp>
      <p:sp>
        <p:nvSpPr>
          <p:cNvPr id="63494" name="TextBox 5"/>
          <p:cNvSpPr txBox="1">
            <a:spLocks noChangeArrowheads="1"/>
          </p:cNvSpPr>
          <p:nvPr/>
        </p:nvSpPr>
        <p:spPr bwMode="auto">
          <a:xfrm>
            <a:off x="4876800" y="5715000"/>
            <a:ext cx="4267200" cy="646113"/>
          </a:xfrm>
          <a:prstGeom prst="rect">
            <a:avLst/>
          </a:prstGeom>
          <a:noFill/>
          <a:ln w="9525">
            <a:noFill/>
            <a:miter lim="800000"/>
          </a:ln>
        </p:spPr>
        <p:txBody>
          <a:bodyPr>
            <a:spAutoFit/>
          </a:bodyPr>
          <a:lstStyle/>
          <a:p>
            <a:r>
              <a:rPr lang="en-US">
                <a:latin typeface="Calibri" panose="020F0502020204030204" pitchFamily="34" charset="0"/>
              </a:rPr>
              <a:t>Resolution: Depends upon the radius of curvature of the tip and size of the tip</a:t>
            </a:r>
            <a:endParaRPr lang="en-US">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4"/>
          <p:cNvPicPr>
            <a:picLocks noChangeAspect="1" noChangeArrowheads="1"/>
          </p:cNvPicPr>
          <p:nvPr/>
        </p:nvPicPr>
        <p:blipFill>
          <a:blip r:embed="rId1">
            <a:lum bright="-28000" contrast="18000"/>
          </a:blip>
          <a:srcRect/>
          <a:stretch>
            <a:fillRect/>
          </a:stretch>
        </p:blipFill>
        <p:spPr bwMode="auto">
          <a:xfrm>
            <a:off x="2362200" y="381000"/>
            <a:ext cx="4302807" cy="3108341"/>
          </a:xfrm>
          <a:prstGeom prst="rect">
            <a:avLst/>
          </a:prstGeom>
          <a:noFill/>
          <a:ln w="9525">
            <a:noFill/>
            <a:miter lim="800000"/>
            <a:headEnd/>
            <a:tailEnd/>
          </a:ln>
          <a:effectLst>
            <a:outerShdw dist="35921" dir="2700000" algn="ctr" rotWithShape="0">
              <a:srgbClr val="808080"/>
            </a:outerShdw>
          </a:effectLst>
        </p:spPr>
      </p:pic>
      <p:graphicFrame>
        <p:nvGraphicFramePr>
          <p:cNvPr id="3" name="Group 63"/>
          <p:cNvGraphicFramePr/>
          <p:nvPr/>
        </p:nvGraphicFramePr>
        <p:xfrm>
          <a:off x="1676400" y="4038600"/>
          <a:ext cx="5638800" cy="2392364"/>
        </p:xfrm>
        <a:graphic>
          <a:graphicData uri="http://schemas.openxmlformats.org/drawingml/2006/table">
            <a:tbl>
              <a:tblPr/>
              <a:tblGrid>
                <a:gridCol w="1958975"/>
                <a:gridCol w="3679825"/>
              </a:tblGrid>
              <a:tr h="477838">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Mode of Operation</a:t>
                      </a:r>
                      <a:endParaRPr kumimoji="0" lang="en-US"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Force of Interaction</a:t>
                      </a:r>
                      <a:endParaRPr kumimoji="0" 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9425">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Contact mode</a:t>
                      </a:r>
                      <a:endParaRPr kumimoji="0" 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strong (repulsive) - constant force or constant distance</a:t>
                      </a:r>
                      <a:endParaRPr kumimoji="0" 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7838">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Non-contact mode</a:t>
                      </a:r>
                      <a:endParaRPr kumimoji="0" 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weak (attractive) - vibrating probe</a:t>
                      </a:r>
                      <a:endParaRPr kumimoji="0" 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9425">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Tapping mode</a:t>
                      </a:r>
                      <a:endParaRPr kumimoji="0" 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strong (repulsive) - vibrating probe</a:t>
                      </a:r>
                      <a:endParaRPr kumimoji="0" 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7838">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Lateral force mode</a:t>
                      </a:r>
                      <a:endParaRPr kumimoji="0" 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pPr>
                      <a:r>
                        <a:rPr kumimoji="0" lang="en-US"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frictional forces exert a torque on the scanning cantilever</a:t>
                      </a:r>
                      <a:endParaRPr kumimoji="0" lang="en-US"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1"/>
          <a:srcRect/>
          <a:stretch>
            <a:fillRect/>
          </a:stretch>
        </p:blipFill>
        <p:spPr bwMode="auto">
          <a:xfrm>
            <a:off x="1066800" y="3505200"/>
            <a:ext cx="7490847" cy="2286000"/>
          </a:xfrm>
          <a:prstGeom prst="rect">
            <a:avLst/>
          </a:prstGeom>
          <a:noFill/>
          <a:ln w="9525">
            <a:noFill/>
            <a:miter lim="800000"/>
            <a:headEnd/>
            <a:tailEnd/>
          </a:ln>
        </p:spPr>
      </p:pic>
      <p:sp>
        <p:nvSpPr>
          <p:cNvPr id="64515" name="Rectangle 2"/>
          <p:cNvSpPr>
            <a:spLocks noChangeArrowheads="1"/>
          </p:cNvSpPr>
          <p:nvPr/>
        </p:nvSpPr>
        <p:spPr bwMode="auto">
          <a:xfrm>
            <a:off x="152400" y="6183313"/>
            <a:ext cx="8991600" cy="369887"/>
          </a:xfrm>
          <a:prstGeom prst="rect">
            <a:avLst/>
          </a:prstGeom>
          <a:noFill/>
          <a:ln w="9525">
            <a:noFill/>
            <a:miter lim="800000"/>
          </a:ln>
        </p:spPr>
        <p:txBody>
          <a:bodyPr>
            <a:spAutoFit/>
          </a:bodyPr>
          <a:lstStyle/>
          <a:p>
            <a:r>
              <a:rPr lang="en-US">
                <a:latin typeface="Calibri" panose="020F0502020204030204" pitchFamily="34" charset="0"/>
              </a:rPr>
              <a:t>Usually made of zirconium titanate (PZT). +220 V to -220 V ac voltage range is typical.</a:t>
            </a:r>
            <a:endParaRPr lang="en-US">
              <a:latin typeface="Calibri" panose="020F0502020204030204" pitchFamily="34" charset="0"/>
            </a:endParaRPr>
          </a:p>
        </p:txBody>
      </p:sp>
      <p:sp>
        <p:nvSpPr>
          <p:cNvPr id="64516" name="Rectangle 3"/>
          <p:cNvSpPr>
            <a:spLocks noChangeArrowheads="1"/>
          </p:cNvSpPr>
          <p:nvPr/>
        </p:nvSpPr>
        <p:spPr bwMode="auto">
          <a:xfrm>
            <a:off x="152400" y="228600"/>
            <a:ext cx="8839200" cy="3046413"/>
          </a:xfrm>
          <a:prstGeom prst="rect">
            <a:avLst/>
          </a:prstGeom>
          <a:noFill/>
          <a:ln w="9525">
            <a:noFill/>
            <a:miter lim="800000"/>
          </a:ln>
        </p:spPr>
        <p:txBody>
          <a:bodyPr>
            <a:spAutoFit/>
          </a:bodyPr>
          <a:lstStyle/>
          <a:p>
            <a:pPr algn="ctr"/>
            <a:r>
              <a:rPr lang="en-US" sz="2400" b="1">
                <a:solidFill>
                  <a:srgbClr val="C00000"/>
                </a:solidFill>
                <a:latin typeface="Calibri" panose="020F0502020204030204" pitchFamily="34" charset="0"/>
              </a:rPr>
              <a:t>Piezocrystals</a:t>
            </a:r>
            <a:endParaRPr lang="en-US" sz="2400" b="1">
              <a:solidFill>
                <a:srgbClr val="C00000"/>
              </a:solidFill>
              <a:latin typeface="Calibri" panose="020F0502020204030204" pitchFamily="34" charset="0"/>
            </a:endParaRPr>
          </a:p>
          <a:p>
            <a:r>
              <a:rPr lang="en-US" sz="2400">
                <a:latin typeface="Calibri" panose="020F0502020204030204" pitchFamily="34" charset="0"/>
              </a:rPr>
              <a:t>Piezoelectricity is the capability to generate electric potentials (electric charges) across the faces of crystals after mechanical stresses have been applied. This is an example of a strain-charge relationship.</a:t>
            </a:r>
            <a:endParaRPr lang="en-US" sz="2400">
              <a:latin typeface="Calibri" panose="020F0502020204030204" pitchFamily="34" charset="0"/>
            </a:endParaRPr>
          </a:p>
          <a:p>
            <a:endParaRPr lang="en-US" sz="2400">
              <a:latin typeface="Calibri" panose="020F0502020204030204" pitchFamily="34" charset="0"/>
            </a:endParaRPr>
          </a:p>
          <a:p>
            <a:r>
              <a:rPr lang="en-US" sz="2400">
                <a:latin typeface="Calibri" panose="020F0502020204030204" pitchFamily="34" charset="0"/>
              </a:rPr>
              <a:t>Scanners in AFM and STM are based on piezoelectric crystals that expand and contract proportionally to an applied voltage. Precision of movement is extreme in x,y,z directions.</a:t>
            </a:r>
            <a:endParaRPr lang="en-US" sz="240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Date Placeholder 3"/>
          <p:cNvSpPr>
            <a:spLocks noGrp="1"/>
          </p:cNvSpPr>
          <p:nvPr>
            <p:ph type="dt" sz="quarter" idx="10"/>
          </p:nvPr>
        </p:nvSpPr>
        <p:spPr>
          <a:xfrm>
            <a:off x="685800" y="5580063"/>
            <a:ext cx="1905000" cy="457200"/>
          </a:xfrm>
        </p:spPr>
        <p:txBody>
          <a:bodyPr/>
          <a:lstStyle/>
          <a:p>
            <a:pPr>
              <a:defRPr/>
            </a:pPr>
            <a:r>
              <a:rPr lang="en-US"/>
              <a:t>Phys550 - Baski</a:t>
            </a:r>
            <a:endParaRPr lang="en-US"/>
          </a:p>
        </p:txBody>
      </p:sp>
      <p:sp>
        <p:nvSpPr>
          <p:cNvPr id="93187" name="Footer Placeholder 4"/>
          <p:cNvSpPr>
            <a:spLocks noGrp="1"/>
          </p:cNvSpPr>
          <p:nvPr>
            <p:ph type="ftr" sz="quarter" idx="11"/>
          </p:nvPr>
        </p:nvSpPr>
        <p:spPr>
          <a:xfrm>
            <a:off x="3124200" y="5580063"/>
            <a:ext cx="2895600" cy="457200"/>
          </a:xfrm>
        </p:spPr>
        <p:txBody>
          <a:bodyPr/>
          <a:lstStyle/>
          <a:p>
            <a:pPr>
              <a:defRPr/>
            </a:pPr>
            <a:r>
              <a:rPr lang="en-US"/>
              <a:t>Scanning Probe Microscopy Techniques</a:t>
            </a:r>
            <a:endParaRPr lang="en-US"/>
          </a:p>
        </p:txBody>
      </p:sp>
      <p:sp>
        <p:nvSpPr>
          <p:cNvPr id="93189" name="Rectangle 130"/>
          <p:cNvSpPr>
            <a:spLocks noGrp="1" noChangeArrowheads="1"/>
          </p:cNvSpPr>
          <p:nvPr>
            <p:ph type="body" idx="1"/>
          </p:nvPr>
        </p:nvSpPr>
        <p:spPr>
          <a:xfrm>
            <a:off x="0" y="4348163"/>
            <a:ext cx="9144000" cy="1498600"/>
          </a:xfrm>
        </p:spPr>
        <p:txBody>
          <a:bodyPr rtlCol="0">
            <a:normAutofit fontScale="70000" lnSpcReduction="20000"/>
          </a:bodyPr>
          <a:lstStyle/>
          <a:p>
            <a:pPr eaLnBrk="1" fontAlgn="auto" hangingPunct="1">
              <a:lnSpc>
                <a:spcPct val="90000"/>
              </a:lnSpc>
              <a:spcAft>
                <a:spcPts val="0"/>
              </a:spcAft>
              <a:defRPr/>
            </a:pPr>
            <a:r>
              <a:rPr lang="en-US" altLang="en-US" b="1" dirty="0" smtClean="0">
                <a:solidFill>
                  <a:srgbClr val="000000"/>
                </a:solidFill>
              </a:rPr>
              <a:t>Laser diode reflects light off cantilever and into a two- or four-sector photodiode detector (A+B = total intensity, A-B = up/down motion). </a:t>
            </a:r>
            <a:endParaRPr lang="en-US" altLang="en-US" b="1" dirty="0" smtClean="0">
              <a:solidFill>
                <a:srgbClr val="000000"/>
              </a:solidFill>
            </a:endParaRPr>
          </a:p>
          <a:p>
            <a:pPr eaLnBrk="1" fontAlgn="auto" hangingPunct="1">
              <a:lnSpc>
                <a:spcPct val="90000"/>
              </a:lnSpc>
              <a:spcAft>
                <a:spcPts val="0"/>
              </a:spcAft>
              <a:defRPr/>
            </a:pPr>
            <a:r>
              <a:rPr lang="en-US" altLang="en-US" b="1" dirty="0" smtClean="0">
                <a:solidFill>
                  <a:srgbClr val="000000"/>
                </a:solidFill>
              </a:rPr>
              <a:t>Topography image formed by displaying z-motion feedback voltage necessary to maintain constant tip-sample force.</a:t>
            </a:r>
            <a:endParaRPr lang="en-US" b="1" dirty="0" smtClean="0">
              <a:solidFill>
                <a:srgbClr val="000000"/>
              </a:solidFill>
            </a:endParaRPr>
          </a:p>
        </p:txBody>
      </p:sp>
      <p:sp>
        <p:nvSpPr>
          <p:cNvPr id="65541" name="Rectangle 6"/>
          <p:cNvSpPr>
            <a:spLocks noChangeArrowheads="1"/>
          </p:cNvSpPr>
          <p:nvPr/>
        </p:nvSpPr>
        <p:spPr bwMode="auto">
          <a:xfrm>
            <a:off x="903288" y="-76200"/>
            <a:ext cx="7505700" cy="5910263"/>
          </a:xfrm>
          <a:prstGeom prst="rect">
            <a:avLst/>
          </a:prstGeom>
          <a:noFill/>
          <a:ln w="12700">
            <a:noFill/>
            <a:miter lim="800000"/>
          </a:ln>
        </p:spPr>
        <p:txBody>
          <a:bodyPr wrap="none" anchor="ctr"/>
          <a:lstStyle/>
          <a:p>
            <a:endParaRPr lang="en-IN">
              <a:latin typeface="Calibri" panose="020F0502020204030204" pitchFamily="34" charset="0"/>
            </a:endParaRPr>
          </a:p>
        </p:txBody>
      </p:sp>
      <p:sp>
        <p:nvSpPr>
          <p:cNvPr id="65542" name="Oval 7"/>
          <p:cNvSpPr>
            <a:spLocks noChangeAspect="1" noChangeArrowheads="1"/>
          </p:cNvSpPr>
          <p:nvPr/>
        </p:nvSpPr>
        <p:spPr bwMode="auto">
          <a:xfrm>
            <a:off x="3444875" y="2917825"/>
            <a:ext cx="1701800" cy="231775"/>
          </a:xfrm>
          <a:prstGeom prst="ellipse">
            <a:avLst/>
          </a:prstGeom>
          <a:solidFill>
            <a:srgbClr val="FFFFFF"/>
          </a:solidFill>
          <a:ln w="9525">
            <a:noFill/>
            <a:round/>
          </a:ln>
        </p:spPr>
        <p:txBody>
          <a:bodyPr/>
          <a:lstStyle/>
          <a:p>
            <a:endParaRPr lang="en-IN">
              <a:latin typeface="Calibri" panose="020F0502020204030204" pitchFamily="34" charset="0"/>
            </a:endParaRPr>
          </a:p>
        </p:txBody>
      </p:sp>
      <p:sp>
        <p:nvSpPr>
          <p:cNvPr id="65543" name="Oval 8"/>
          <p:cNvSpPr>
            <a:spLocks noChangeAspect="1" noChangeArrowheads="1"/>
          </p:cNvSpPr>
          <p:nvPr/>
        </p:nvSpPr>
        <p:spPr bwMode="auto">
          <a:xfrm>
            <a:off x="3446463" y="2919413"/>
            <a:ext cx="1703387" cy="227012"/>
          </a:xfrm>
          <a:prstGeom prst="ellipse">
            <a:avLst/>
          </a:prstGeom>
          <a:noFill/>
          <a:ln w="26988">
            <a:solidFill>
              <a:srgbClr val="632A59"/>
            </a:solidFill>
            <a:round/>
          </a:ln>
        </p:spPr>
        <p:txBody>
          <a:bodyPr/>
          <a:lstStyle/>
          <a:p>
            <a:endParaRPr lang="en-IN">
              <a:latin typeface="Calibri" panose="020F0502020204030204" pitchFamily="34" charset="0"/>
            </a:endParaRPr>
          </a:p>
        </p:txBody>
      </p:sp>
      <p:sp>
        <p:nvSpPr>
          <p:cNvPr id="65544" name="Rectangle 9"/>
          <p:cNvSpPr>
            <a:spLocks noChangeAspect="1" noChangeArrowheads="1"/>
          </p:cNvSpPr>
          <p:nvPr/>
        </p:nvSpPr>
        <p:spPr bwMode="auto">
          <a:xfrm>
            <a:off x="3556000" y="2900363"/>
            <a:ext cx="1479550" cy="98425"/>
          </a:xfrm>
          <a:prstGeom prst="rect">
            <a:avLst/>
          </a:prstGeom>
          <a:solidFill>
            <a:srgbClr val="FFFFFF"/>
          </a:solidFill>
          <a:ln w="9525">
            <a:noFill/>
            <a:miter lim="800000"/>
          </a:ln>
        </p:spPr>
        <p:txBody>
          <a:bodyPr/>
          <a:lstStyle/>
          <a:p>
            <a:endParaRPr lang="en-IN">
              <a:latin typeface="Calibri" panose="020F0502020204030204" pitchFamily="34" charset="0"/>
            </a:endParaRPr>
          </a:p>
        </p:txBody>
      </p:sp>
      <p:sp>
        <p:nvSpPr>
          <p:cNvPr id="65545" name="Rectangle 11"/>
          <p:cNvSpPr>
            <a:spLocks noChangeAspect="1" noChangeArrowheads="1"/>
          </p:cNvSpPr>
          <p:nvPr/>
        </p:nvSpPr>
        <p:spPr bwMode="auto">
          <a:xfrm>
            <a:off x="5146675" y="2984500"/>
            <a:ext cx="68263" cy="112713"/>
          </a:xfrm>
          <a:prstGeom prst="rect">
            <a:avLst/>
          </a:prstGeom>
          <a:solidFill>
            <a:srgbClr val="FFFFFF"/>
          </a:solidFill>
          <a:ln w="9525">
            <a:noFill/>
            <a:miter lim="800000"/>
          </a:ln>
        </p:spPr>
        <p:txBody>
          <a:bodyPr/>
          <a:lstStyle/>
          <a:p>
            <a:endParaRPr lang="en-IN">
              <a:latin typeface="Calibri" panose="020F0502020204030204" pitchFamily="34" charset="0"/>
            </a:endParaRPr>
          </a:p>
        </p:txBody>
      </p:sp>
      <p:sp>
        <p:nvSpPr>
          <p:cNvPr id="65546" name="Line 13"/>
          <p:cNvSpPr>
            <a:spLocks noChangeAspect="1" noChangeShapeType="1"/>
          </p:cNvSpPr>
          <p:nvPr/>
        </p:nvSpPr>
        <p:spPr bwMode="auto">
          <a:xfrm>
            <a:off x="4291013" y="2419350"/>
            <a:ext cx="1587" cy="473075"/>
          </a:xfrm>
          <a:prstGeom prst="line">
            <a:avLst/>
          </a:prstGeom>
          <a:noFill/>
          <a:ln w="25400">
            <a:solidFill>
              <a:srgbClr val="000000"/>
            </a:solidFill>
            <a:round/>
            <a:headEnd type="triangle" w="med" len="med"/>
            <a:tailEnd type="triangle" w="med" len="med"/>
          </a:ln>
        </p:spPr>
        <p:txBody>
          <a:bodyPr/>
          <a:lstStyle/>
          <a:p>
            <a:endParaRPr lang="en-US"/>
          </a:p>
        </p:txBody>
      </p:sp>
      <p:sp>
        <p:nvSpPr>
          <p:cNvPr id="65547" name="Rectangle 16"/>
          <p:cNvSpPr>
            <a:spLocks noChangeAspect="1" noChangeArrowheads="1"/>
          </p:cNvSpPr>
          <p:nvPr/>
        </p:nvSpPr>
        <p:spPr bwMode="auto">
          <a:xfrm>
            <a:off x="3444875" y="2178050"/>
            <a:ext cx="111125" cy="873125"/>
          </a:xfrm>
          <a:prstGeom prst="rect">
            <a:avLst/>
          </a:prstGeom>
          <a:blipFill dpi="0" rotWithShape="0">
            <a:blip r:embed="rId1"/>
            <a:srcRect/>
            <a:tile tx="0" ty="0" sx="100000" sy="100000" flip="none" algn="tl"/>
          </a:blipFill>
          <a:ln w="9525">
            <a:noFill/>
            <a:miter lim="800000"/>
          </a:ln>
        </p:spPr>
        <p:txBody>
          <a:bodyPr/>
          <a:lstStyle/>
          <a:p>
            <a:endParaRPr lang="en-IN">
              <a:latin typeface="Calibri" panose="020F0502020204030204" pitchFamily="34" charset="0"/>
            </a:endParaRPr>
          </a:p>
        </p:txBody>
      </p:sp>
      <p:sp>
        <p:nvSpPr>
          <p:cNvPr id="65548" name="Rectangle 17"/>
          <p:cNvSpPr>
            <a:spLocks noChangeAspect="1" noChangeArrowheads="1"/>
          </p:cNvSpPr>
          <p:nvPr/>
        </p:nvSpPr>
        <p:spPr bwMode="auto">
          <a:xfrm>
            <a:off x="3451225" y="2184400"/>
            <a:ext cx="107950" cy="868363"/>
          </a:xfrm>
          <a:prstGeom prst="rect">
            <a:avLst/>
          </a:prstGeom>
          <a:noFill/>
          <a:ln w="15875">
            <a:solidFill>
              <a:srgbClr val="632A59"/>
            </a:solidFill>
            <a:miter lim="800000"/>
          </a:ln>
        </p:spPr>
        <p:txBody>
          <a:bodyPr/>
          <a:lstStyle/>
          <a:p>
            <a:endParaRPr lang="en-IN">
              <a:latin typeface="Calibri" panose="020F0502020204030204" pitchFamily="34" charset="0"/>
            </a:endParaRPr>
          </a:p>
        </p:txBody>
      </p:sp>
      <p:sp>
        <p:nvSpPr>
          <p:cNvPr id="65549" name="Rectangle 18"/>
          <p:cNvSpPr>
            <a:spLocks noChangeAspect="1" noChangeArrowheads="1"/>
          </p:cNvSpPr>
          <p:nvPr/>
        </p:nvSpPr>
        <p:spPr bwMode="auto">
          <a:xfrm>
            <a:off x="5035550" y="2178050"/>
            <a:ext cx="111125" cy="873125"/>
          </a:xfrm>
          <a:prstGeom prst="rect">
            <a:avLst/>
          </a:prstGeom>
          <a:blipFill dpi="0" rotWithShape="0">
            <a:blip r:embed="rId1"/>
            <a:srcRect/>
            <a:tile tx="0" ty="0" sx="100000" sy="100000" flip="none" algn="tl"/>
          </a:blipFill>
          <a:ln w="9525">
            <a:noFill/>
            <a:miter lim="800000"/>
          </a:ln>
        </p:spPr>
        <p:txBody>
          <a:bodyPr/>
          <a:lstStyle/>
          <a:p>
            <a:endParaRPr lang="en-IN">
              <a:latin typeface="Calibri" panose="020F0502020204030204" pitchFamily="34" charset="0"/>
            </a:endParaRPr>
          </a:p>
        </p:txBody>
      </p:sp>
      <p:sp>
        <p:nvSpPr>
          <p:cNvPr id="65550" name="Rectangle 19"/>
          <p:cNvSpPr>
            <a:spLocks noChangeAspect="1" noChangeArrowheads="1"/>
          </p:cNvSpPr>
          <p:nvPr/>
        </p:nvSpPr>
        <p:spPr bwMode="auto">
          <a:xfrm>
            <a:off x="5041900" y="2184400"/>
            <a:ext cx="111125" cy="868363"/>
          </a:xfrm>
          <a:prstGeom prst="rect">
            <a:avLst/>
          </a:prstGeom>
          <a:noFill/>
          <a:ln w="15875">
            <a:solidFill>
              <a:srgbClr val="632A59"/>
            </a:solidFill>
            <a:miter lim="800000"/>
          </a:ln>
        </p:spPr>
        <p:txBody>
          <a:bodyPr/>
          <a:lstStyle/>
          <a:p>
            <a:endParaRPr lang="en-IN">
              <a:latin typeface="Calibri" panose="020F0502020204030204" pitchFamily="34" charset="0"/>
            </a:endParaRPr>
          </a:p>
        </p:txBody>
      </p:sp>
      <p:sp>
        <p:nvSpPr>
          <p:cNvPr id="65551" name="Oval 20"/>
          <p:cNvSpPr>
            <a:spLocks noChangeAspect="1" noChangeArrowheads="1"/>
          </p:cNvSpPr>
          <p:nvPr/>
        </p:nvSpPr>
        <p:spPr bwMode="auto">
          <a:xfrm>
            <a:off x="3457575" y="2027238"/>
            <a:ext cx="1689100" cy="214312"/>
          </a:xfrm>
          <a:prstGeom prst="ellipse">
            <a:avLst/>
          </a:prstGeom>
          <a:solidFill>
            <a:srgbClr val="FFFFFF"/>
          </a:solidFill>
          <a:ln w="9525">
            <a:noFill/>
            <a:round/>
          </a:ln>
        </p:spPr>
        <p:txBody>
          <a:bodyPr/>
          <a:lstStyle/>
          <a:p>
            <a:endParaRPr lang="en-IN">
              <a:latin typeface="Calibri" panose="020F0502020204030204" pitchFamily="34" charset="0"/>
            </a:endParaRPr>
          </a:p>
        </p:txBody>
      </p:sp>
      <p:sp>
        <p:nvSpPr>
          <p:cNvPr id="65552" name="Oval 21"/>
          <p:cNvSpPr>
            <a:spLocks noChangeAspect="1" noChangeArrowheads="1"/>
          </p:cNvSpPr>
          <p:nvPr/>
        </p:nvSpPr>
        <p:spPr bwMode="auto">
          <a:xfrm>
            <a:off x="3455988" y="2030413"/>
            <a:ext cx="1693862" cy="212725"/>
          </a:xfrm>
          <a:prstGeom prst="ellipse">
            <a:avLst/>
          </a:prstGeom>
          <a:noFill/>
          <a:ln w="26988">
            <a:solidFill>
              <a:srgbClr val="30652F"/>
            </a:solidFill>
            <a:round/>
          </a:ln>
        </p:spPr>
        <p:txBody>
          <a:bodyPr/>
          <a:lstStyle/>
          <a:p>
            <a:endParaRPr lang="en-IN">
              <a:latin typeface="Calibri" panose="020F0502020204030204" pitchFamily="34" charset="0"/>
            </a:endParaRPr>
          </a:p>
        </p:txBody>
      </p:sp>
      <p:sp>
        <p:nvSpPr>
          <p:cNvPr id="65553" name="Rectangle 22"/>
          <p:cNvSpPr>
            <a:spLocks noChangeAspect="1" noChangeArrowheads="1"/>
          </p:cNvSpPr>
          <p:nvPr/>
        </p:nvSpPr>
        <p:spPr bwMode="auto">
          <a:xfrm>
            <a:off x="3565525" y="2019300"/>
            <a:ext cx="1470025" cy="100013"/>
          </a:xfrm>
          <a:prstGeom prst="rect">
            <a:avLst/>
          </a:prstGeom>
          <a:solidFill>
            <a:srgbClr val="FFFFFF"/>
          </a:solidFill>
          <a:ln w="9525">
            <a:noFill/>
            <a:miter lim="800000"/>
          </a:ln>
        </p:spPr>
        <p:txBody>
          <a:bodyPr/>
          <a:lstStyle/>
          <a:p>
            <a:endParaRPr lang="en-IN">
              <a:latin typeface="Calibri" panose="020F0502020204030204" pitchFamily="34" charset="0"/>
            </a:endParaRPr>
          </a:p>
        </p:txBody>
      </p:sp>
      <p:sp>
        <p:nvSpPr>
          <p:cNvPr id="65554" name="Rectangle 23"/>
          <p:cNvSpPr>
            <a:spLocks noChangeAspect="1" noChangeArrowheads="1"/>
          </p:cNvSpPr>
          <p:nvPr/>
        </p:nvSpPr>
        <p:spPr bwMode="auto">
          <a:xfrm>
            <a:off x="3457575" y="1277938"/>
            <a:ext cx="98425" cy="908050"/>
          </a:xfrm>
          <a:prstGeom prst="rect">
            <a:avLst/>
          </a:prstGeom>
          <a:blipFill dpi="0" rotWithShape="0">
            <a:blip r:embed="rId2"/>
            <a:srcRect/>
            <a:tile tx="0" ty="0" sx="100000" sy="100000" flip="none" algn="tl"/>
          </a:blipFill>
          <a:ln w="9525">
            <a:noFill/>
            <a:miter lim="800000"/>
          </a:ln>
        </p:spPr>
        <p:txBody>
          <a:bodyPr/>
          <a:lstStyle/>
          <a:p>
            <a:endParaRPr lang="en-IN">
              <a:latin typeface="Calibri" panose="020F0502020204030204" pitchFamily="34" charset="0"/>
            </a:endParaRPr>
          </a:p>
        </p:txBody>
      </p:sp>
      <p:sp>
        <p:nvSpPr>
          <p:cNvPr id="65555" name="Rectangle 24"/>
          <p:cNvSpPr>
            <a:spLocks noChangeAspect="1" noChangeArrowheads="1"/>
          </p:cNvSpPr>
          <p:nvPr/>
        </p:nvSpPr>
        <p:spPr bwMode="auto">
          <a:xfrm>
            <a:off x="3463925" y="1284288"/>
            <a:ext cx="95250" cy="903287"/>
          </a:xfrm>
          <a:prstGeom prst="rect">
            <a:avLst/>
          </a:prstGeom>
          <a:noFill/>
          <a:ln w="15875">
            <a:solidFill>
              <a:srgbClr val="30652F"/>
            </a:solidFill>
            <a:miter lim="800000"/>
          </a:ln>
        </p:spPr>
        <p:txBody>
          <a:bodyPr/>
          <a:lstStyle/>
          <a:p>
            <a:endParaRPr lang="en-IN">
              <a:latin typeface="Calibri" panose="020F0502020204030204" pitchFamily="34" charset="0"/>
            </a:endParaRPr>
          </a:p>
        </p:txBody>
      </p:sp>
      <p:sp>
        <p:nvSpPr>
          <p:cNvPr id="65556" name="Rectangle 29"/>
          <p:cNvSpPr>
            <a:spLocks noChangeAspect="1" noChangeArrowheads="1"/>
          </p:cNvSpPr>
          <p:nvPr/>
        </p:nvSpPr>
        <p:spPr bwMode="auto">
          <a:xfrm>
            <a:off x="5048250" y="1271588"/>
            <a:ext cx="90488" cy="914400"/>
          </a:xfrm>
          <a:prstGeom prst="rect">
            <a:avLst/>
          </a:prstGeom>
          <a:blipFill dpi="0" rotWithShape="0">
            <a:blip r:embed="rId2"/>
            <a:srcRect/>
            <a:tile tx="0" ty="0" sx="100000" sy="100000" flip="none" algn="tl"/>
          </a:blipFill>
          <a:ln w="9525">
            <a:noFill/>
            <a:miter lim="800000"/>
          </a:ln>
        </p:spPr>
        <p:txBody>
          <a:bodyPr/>
          <a:lstStyle/>
          <a:p>
            <a:endParaRPr lang="en-IN">
              <a:latin typeface="Calibri" panose="020F0502020204030204" pitchFamily="34" charset="0"/>
            </a:endParaRPr>
          </a:p>
        </p:txBody>
      </p:sp>
      <p:sp>
        <p:nvSpPr>
          <p:cNvPr id="65557" name="Rectangle 30"/>
          <p:cNvSpPr>
            <a:spLocks noChangeAspect="1" noChangeArrowheads="1"/>
          </p:cNvSpPr>
          <p:nvPr/>
        </p:nvSpPr>
        <p:spPr bwMode="auto">
          <a:xfrm>
            <a:off x="5054600" y="1277938"/>
            <a:ext cx="85725" cy="909637"/>
          </a:xfrm>
          <a:prstGeom prst="rect">
            <a:avLst/>
          </a:prstGeom>
          <a:noFill/>
          <a:ln w="15875">
            <a:solidFill>
              <a:srgbClr val="30652F"/>
            </a:solidFill>
            <a:miter lim="800000"/>
          </a:ln>
        </p:spPr>
        <p:txBody>
          <a:bodyPr/>
          <a:lstStyle/>
          <a:p>
            <a:endParaRPr lang="en-IN">
              <a:latin typeface="Calibri" panose="020F0502020204030204" pitchFamily="34" charset="0"/>
            </a:endParaRPr>
          </a:p>
        </p:txBody>
      </p:sp>
      <p:sp>
        <p:nvSpPr>
          <p:cNvPr id="65558" name="Oval 31"/>
          <p:cNvSpPr>
            <a:spLocks noChangeAspect="1" noChangeArrowheads="1"/>
          </p:cNvSpPr>
          <p:nvPr/>
        </p:nvSpPr>
        <p:spPr bwMode="auto">
          <a:xfrm>
            <a:off x="3457575" y="1147763"/>
            <a:ext cx="1689100" cy="220662"/>
          </a:xfrm>
          <a:prstGeom prst="ellipse">
            <a:avLst/>
          </a:prstGeom>
          <a:solidFill>
            <a:srgbClr val="FFFFFF"/>
          </a:solidFill>
          <a:ln w="9525">
            <a:noFill/>
            <a:round/>
          </a:ln>
        </p:spPr>
        <p:txBody>
          <a:bodyPr/>
          <a:lstStyle/>
          <a:p>
            <a:endParaRPr lang="en-IN">
              <a:latin typeface="Calibri" panose="020F0502020204030204" pitchFamily="34" charset="0"/>
            </a:endParaRPr>
          </a:p>
        </p:txBody>
      </p:sp>
      <p:sp>
        <p:nvSpPr>
          <p:cNvPr id="65559" name="Oval 32"/>
          <p:cNvSpPr>
            <a:spLocks noChangeAspect="1" noChangeArrowheads="1"/>
          </p:cNvSpPr>
          <p:nvPr/>
        </p:nvSpPr>
        <p:spPr bwMode="auto">
          <a:xfrm>
            <a:off x="3455988" y="1146175"/>
            <a:ext cx="1693862" cy="220663"/>
          </a:xfrm>
          <a:prstGeom prst="ellipse">
            <a:avLst/>
          </a:prstGeom>
          <a:noFill/>
          <a:ln w="26988">
            <a:solidFill>
              <a:srgbClr val="30652F"/>
            </a:solidFill>
            <a:round/>
          </a:ln>
        </p:spPr>
        <p:txBody>
          <a:bodyPr/>
          <a:lstStyle/>
          <a:p>
            <a:endParaRPr lang="en-IN">
              <a:latin typeface="Calibri" panose="020F0502020204030204" pitchFamily="34" charset="0"/>
            </a:endParaRPr>
          </a:p>
        </p:txBody>
      </p:sp>
      <p:sp>
        <p:nvSpPr>
          <p:cNvPr id="65560" name="Rectangle 33"/>
          <p:cNvSpPr>
            <a:spLocks noChangeAspect="1" noChangeArrowheads="1"/>
          </p:cNvSpPr>
          <p:nvPr/>
        </p:nvSpPr>
        <p:spPr bwMode="auto">
          <a:xfrm>
            <a:off x="3333750" y="3697288"/>
            <a:ext cx="2098675" cy="307975"/>
          </a:xfrm>
          <a:prstGeom prst="rect">
            <a:avLst/>
          </a:prstGeom>
          <a:blipFill dpi="0" rotWithShape="0">
            <a:blip r:embed="rId3"/>
            <a:srcRect/>
            <a:tile tx="0" ty="0" sx="100000" sy="100000" flip="none" algn="tl"/>
          </a:blipFill>
          <a:ln w="9525">
            <a:noFill/>
            <a:miter lim="800000"/>
          </a:ln>
        </p:spPr>
        <p:txBody>
          <a:bodyPr/>
          <a:lstStyle/>
          <a:p>
            <a:endParaRPr lang="en-IN">
              <a:latin typeface="Calibri" panose="020F0502020204030204" pitchFamily="34" charset="0"/>
            </a:endParaRPr>
          </a:p>
        </p:txBody>
      </p:sp>
      <p:sp>
        <p:nvSpPr>
          <p:cNvPr id="65561" name="Rectangle 34"/>
          <p:cNvSpPr>
            <a:spLocks noChangeAspect="1" noChangeArrowheads="1"/>
          </p:cNvSpPr>
          <p:nvPr/>
        </p:nvSpPr>
        <p:spPr bwMode="auto">
          <a:xfrm>
            <a:off x="3343275" y="3708400"/>
            <a:ext cx="2079625" cy="287338"/>
          </a:xfrm>
          <a:prstGeom prst="rect">
            <a:avLst/>
          </a:prstGeom>
          <a:noFill/>
          <a:ln w="26988">
            <a:solidFill>
              <a:srgbClr val="000000"/>
            </a:solidFill>
            <a:miter lim="800000"/>
          </a:ln>
        </p:spPr>
        <p:txBody>
          <a:bodyPr/>
          <a:lstStyle/>
          <a:p>
            <a:endParaRPr lang="en-IN">
              <a:latin typeface="Calibri" panose="020F0502020204030204" pitchFamily="34" charset="0"/>
            </a:endParaRPr>
          </a:p>
        </p:txBody>
      </p:sp>
      <p:pic>
        <p:nvPicPr>
          <p:cNvPr id="65562" name="Picture 35"/>
          <p:cNvPicPr>
            <a:picLocks noChangeAspect="1" noChangeArrowheads="1"/>
          </p:cNvPicPr>
          <p:nvPr/>
        </p:nvPicPr>
        <p:blipFill>
          <a:blip r:embed="rId4"/>
          <a:srcRect/>
          <a:stretch>
            <a:fillRect/>
          </a:stretch>
        </p:blipFill>
        <p:spPr bwMode="auto">
          <a:xfrm>
            <a:off x="3298825" y="3449638"/>
            <a:ext cx="2155825" cy="390525"/>
          </a:xfrm>
          <a:prstGeom prst="rect">
            <a:avLst/>
          </a:prstGeom>
          <a:noFill/>
          <a:ln w="9525">
            <a:noFill/>
            <a:miter lim="800000"/>
            <a:headEnd/>
            <a:tailEnd/>
          </a:ln>
        </p:spPr>
      </p:pic>
      <p:pic>
        <p:nvPicPr>
          <p:cNvPr id="65563" name="Picture 36"/>
          <p:cNvPicPr>
            <a:picLocks noChangeAspect="1" noChangeArrowheads="1"/>
          </p:cNvPicPr>
          <p:nvPr/>
        </p:nvPicPr>
        <p:blipFill>
          <a:blip r:embed="rId5"/>
          <a:srcRect/>
          <a:stretch>
            <a:fillRect/>
          </a:stretch>
        </p:blipFill>
        <p:spPr bwMode="auto">
          <a:xfrm>
            <a:off x="3298825" y="3449638"/>
            <a:ext cx="2155825" cy="390525"/>
          </a:xfrm>
          <a:prstGeom prst="rect">
            <a:avLst/>
          </a:prstGeom>
          <a:noFill/>
          <a:ln w="9525">
            <a:noFill/>
            <a:miter lim="800000"/>
            <a:headEnd/>
            <a:tailEnd/>
          </a:ln>
        </p:spPr>
      </p:pic>
      <p:sp>
        <p:nvSpPr>
          <p:cNvPr id="65564" name="Freeform 37"/>
          <p:cNvSpPr>
            <a:spLocks noChangeAspect="1"/>
          </p:cNvSpPr>
          <p:nvPr/>
        </p:nvSpPr>
        <p:spPr bwMode="auto">
          <a:xfrm>
            <a:off x="3305175" y="3435350"/>
            <a:ext cx="2155825" cy="407988"/>
          </a:xfrm>
          <a:custGeom>
            <a:avLst/>
            <a:gdLst>
              <a:gd name="T0" fmla="*/ 2147483647 w 1699"/>
              <a:gd name="T1" fmla="*/ 2147483647 h 322"/>
              <a:gd name="T2" fmla="*/ 2147483647 w 1699"/>
              <a:gd name="T3" fmla="*/ 2147483647 h 322"/>
              <a:gd name="T4" fmla="*/ 2147483647 w 1699"/>
              <a:gd name="T5" fmla="*/ 2147483647 h 322"/>
              <a:gd name="T6" fmla="*/ 2147483647 w 1699"/>
              <a:gd name="T7" fmla="*/ 2147483647 h 322"/>
              <a:gd name="T8" fmla="*/ 2147483647 w 1699"/>
              <a:gd name="T9" fmla="*/ 2147483647 h 322"/>
              <a:gd name="T10" fmla="*/ 2147483647 w 1699"/>
              <a:gd name="T11" fmla="*/ 2147483647 h 322"/>
              <a:gd name="T12" fmla="*/ 2147483647 w 1699"/>
              <a:gd name="T13" fmla="*/ 2147483647 h 322"/>
              <a:gd name="T14" fmla="*/ 2147483647 w 1699"/>
              <a:gd name="T15" fmla="*/ 2147483647 h 322"/>
              <a:gd name="T16" fmla="*/ 2147483647 w 1699"/>
              <a:gd name="T17" fmla="*/ 2147483647 h 322"/>
              <a:gd name="T18" fmla="*/ 2147483647 w 1699"/>
              <a:gd name="T19" fmla="*/ 2147483647 h 322"/>
              <a:gd name="T20" fmla="*/ 2147483647 w 1699"/>
              <a:gd name="T21" fmla="*/ 2147483647 h 322"/>
              <a:gd name="T22" fmla="*/ 2147483647 w 1699"/>
              <a:gd name="T23" fmla="*/ 2147483647 h 322"/>
              <a:gd name="T24" fmla="*/ 0 w 1699"/>
              <a:gd name="T25" fmla="*/ 2147483647 h 322"/>
              <a:gd name="T26" fmla="*/ 2147483647 w 1699"/>
              <a:gd name="T27" fmla="*/ 2147483647 h 322"/>
              <a:gd name="T28" fmla="*/ 0 w 1699"/>
              <a:gd name="T29" fmla="*/ 2147483647 h 322"/>
              <a:gd name="T30" fmla="*/ 2147483647 w 1699"/>
              <a:gd name="T31" fmla="*/ 2147483647 h 322"/>
              <a:gd name="T32" fmla="*/ 2147483647 w 1699"/>
              <a:gd name="T33" fmla="*/ 0 h 322"/>
              <a:gd name="T34" fmla="*/ 2147483647 w 1699"/>
              <a:gd name="T35" fmla="*/ 2147483647 h 3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99"/>
              <a:gd name="T55" fmla="*/ 0 h 322"/>
              <a:gd name="T56" fmla="*/ 1699 w 1699"/>
              <a:gd name="T57" fmla="*/ 322 h 3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99" h="322">
                <a:moveTo>
                  <a:pt x="1689" y="8"/>
                </a:moveTo>
                <a:lnTo>
                  <a:pt x="1699" y="241"/>
                </a:lnTo>
                <a:lnTo>
                  <a:pt x="1603" y="262"/>
                </a:lnTo>
                <a:lnTo>
                  <a:pt x="1456" y="322"/>
                </a:lnTo>
                <a:lnTo>
                  <a:pt x="1318" y="306"/>
                </a:lnTo>
                <a:lnTo>
                  <a:pt x="1101" y="275"/>
                </a:lnTo>
                <a:lnTo>
                  <a:pt x="894" y="216"/>
                </a:lnTo>
                <a:lnTo>
                  <a:pt x="713" y="306"/>
                </a:lnTo>
                <a:lnTo>
                  <a:pt x="538" y="288"/>
                </a:lnTo>
                <a:lnTo>
                  <a:pt x="271" y="228"/>
                </a:lnTo>
                <a:lnTo>
                  <a:pt x="167" y="216"/>
                </a:lnTo>
                <a:lnTo>
                  <a:pt x="11" y="222"/>
                </a:lnTo>
                <a:lnTo>
                  <a:pt x="0" y="13"/>
                </a:lnTo>
                <a:lnTo>
                  <a:pt x="54" y="91"/>
                </a:lnTo>
                <a:lnTo>
                  <a:pt x="0" y="13"/>
                </a:lnTo>
                <a:lnTo>
                  <a:pt x="1689" y="8"/>
                </a:lnTo>
                <a:lnTo>
                  <a:pt x="1543" y="0"/>
                </a:lnTo>
                <a:lnTo>
                  <a:pt x="1689" y="8"/>
                </a:lnTo>
                <a:close/>
              </a:path>
            </a:pathLst>
          </a:custGeom>
          <a:noFill/>
          <a:ln w="15875">
            <a:solidFill>
              <a:srgbClr val="FFFFFF"/>
            </a:solidFill>
            <a:round/>
          </a:ln>
        </p:spPr>
        <p:txBody>
          <a:bodyPr/>
          <a:lstStyle/>
          <a:p>
            <a:endParaRPr lang="en-IN">
              <a:latin typeface="Calibri" panose="020F0502020204030204" pitchFamily="34" charset="0"/>
            </a:endParaRPr>
          </a:p>
        </p:txBody>
      </p:sp>
      <p:sp>
        <p:nvSpPr>
          <p:cNvPr id="65565" name="Freeform 38"/>
          <p:cNvSpPr>
            <a:spLocks noChangeAspect="1"/>
          </p:cNvSpPr>
          <p:nvPr/>
        </p:nvSpPr>
        <p:spPr bwMode="auto">
          <a:xfrm>
            <a:off x="4494213" y="3108325"/>
            <a:ext cx="484187" cy="392113"/>
          </a:xfrm>
          <a:custGeom>
            <a:avLst/>
            <a:gdLst>
              <a:gd name="T0" fmla="*/ 2147483647 w 382"/>
              <a:gd name="T1" fmla="*/ 2147483647 h 309"/>
              <a:gd name="T2" fmla="*/ 0 w 382"/>
              <a:gd name="T3" fmla="*/ 2147483647 h 309"/>
              <a:gd name="T4" fmla="*/ 0 w 382"/>
              <a:gd name="T5" fmla="*/ 2147483647 h 309"/>
              <a:gd name="T6" fmla="*/ 2147483647 w 382"/>
              <a:gd name="T7" fmla="*/ 0 h 309"/>
              <a:gd name="T8" fmla="*/ 2147483647 w 382"/>
              <a:gd name="T9" fmla="*/ 2147483647 h 309"/>
              <a:gd name="T10" fmla="*/ 0 60000 65536"/>
              <a:gd name="T11" fmla="*/ 0 60000 65536"/>
              <a:gd name="T12" fmla="*/ 0 60000 65536"/>
              <a:gd name="T13" fmla="*/ 0 60000 65536"/>
              <a:gd name="T14" fmla="*/ 0 60000 65536"/>
              <a:gd name="T15" fmla="*/ 0 w 382"/>
              <a:gd name="T16" fmla="*/ 0 h 309"/>
              <a:gd name="T17" fmla="*/ 382 w 382"/>
              <a:gd name="T18" fmla="*/ 309 h 309"/>
            </a:gdLst>
            <a:ahLst/>
            <a:cxnLst>
              <a:cxn ang="T10">
                <a:pos x="T0" y="T1"/>
              </a:cxn>
              <a:cxn ang="T11">
                <a:pos x="T2" y="T3"/>
              </a:cxn>
              <a:cxn ang="T12">
                <a:pos x="T4" y="T5"/>
              </a:cxn>
              <a:cxn ang="T13">
                <a:pos x="T6" y="T7"/>
              </a:cxn>
              <a:cxn ang="T14">
                <a:pos x="T8" y="T9"/>
              </a:cxn>
            </a:cxnLst>
            <a:rect l="T15" t="T16" r="T17" b="T18"/>
            <a:pathLst>
              <a:path w="382" h="309">
                <a:moveTo>
                  <a:pt x="382" y="231"/>
                </a:moveTo>
                <a:lnTo>
                  <a:pt x="0" y="309"/>
                </a:lnTo>
                <a:lnTo>
                  <a:pt x="0" y="34"/>
                </a:lnTo>
                <a:lnTo>
                  <a:pt x="382" y="0"/>
                </a:lnTo>
                <a:lnTo>
                  <a:pt x="382" y="231"/>
                </a:lnTo>
                <a:close/>
              </a:path>
            </a:pathLst>
          </a:custGeom>
          <a:blipFill dpi="0" rotWithShape="0">
            <a:blip r:embed="rId6"/>
            <a:srcRect/>
            <a:tile tx="0" ty="0" sx="100000" sy="100000" flip="none" algn="tl"/>
          </a:blipFill>
          <a:ln w="15875">
            <a:solidFill>
              <a:srgbClr val="633300"/>
            </a:solidFill>
            <a:round/>
          </a:ln>
        </p:spPr>
        <p:txBody>
          <a:bodyPr/>
          <a:lstStyle/>
          <a:p>
            <a:endParaRPr lang="en-IN">
              <a:latin typeface="Calibri" panose="020F0502020204030204" pitchFamily="34" charset="0"/>
            </a:endParaRPr>
          </a:p>
        </p:txBody>
      </p:sp>
      <p:sp>
        <p:nvSpPr>
          <p:cNvPr id="65566" name="Rectangle 39"/>
          <p:cNvSpPr>
            <a:spLocks noChangeAspect="1" noChangeArrowheads="1"/>
          </p:cNvSpPr>
          <p:nvPr/>
        </p:nvSpPr>
        <p:spPr bwMode="auto">
          <a:xfrm>
            <a:off x="4302125" y="3648075"/>
            <a:ext cx="12700" cy="7938"/>
          </a:xfrm>
          <a:prstGeom prst="rect">
            <a:avLst/>
          </a:prstGeom>
          <a:noFill/>
          <a:ln w="15875">
            <a:solidFill>
              <a:srgbClr val="FFFFFF"/>
            </a:solidFill>
            <a:miter lim="800000"/>
          </a:ln>
        </p:spPr>
        <p:txBody>
          <a:bodyPr/>
          <a:lstStyle/>
          <a:p>
            <a:endParaRPr lang="en-IN">
              <a:latin typeface="Calibri" panose="020F0502020204030204" pitchFamily="34" charset="0"/>
            </a:endParaRPr>
          </a:p>
        </p:txBody>
      </p:sp>
      <p:pic>
        <p:nvPicPr>
          <p:cNvPr id="65567" name="Picture 40"/>
          <p:cNvPicPr>
            <a:picLocks noChangeAspect="1" noChangeArrowheads="1"/>
          </p:cNvPicPr>
          <p:nvPr/>
        </p:nvPicPr>
        <p:blipFill>
          <a:blip r:embed="rId7"/>
          <a:srcRect/>
          <a:stretch>
            <a:fillRect/>
          </a:stretch>
        </p:blipFill>
        <p:spPr bwMode="auto">
          <a:xfrm>
            <a:off x="4157663" y="3414713"/>
            <a:ext cx="823912" cy="177800"/>
          </a:xfrm>
          <a:prstGeom prst="rect">
            <a:avLst/>
          </a:prstGeom>
          <a:noFill/>
          <a:ln w="9525">
            <a:noFill/>
            <a:miter lim="800000"/>
            <a:headEnd/>
            <a:tailEnd/>
          </a:ln>
        </p:spPr>
      </p:pic>
      <p:sp>
        <p:nvSpPr>
          <p:cNvPr id="65568" name="Freeform 41"/>
          <p:cNvSpPr>
            <a:spLocks noChangeAspect="1"/>
          </p:cNvSpPr>
          <p:nvPr/>
        </p:nvSpPr>
        <p:spPr bwMode="auto">
          <a:xfrm>
            <a:off x="4164013" y="3409950"/>
            <a:ext cx="822325" cy="184150"/>
          </a:xfrm>
          <a:custGeom>
            <a:avLst/>
            <a:gdLst>
              <a:gd name="T0" fmla="*/ 0 w 648"/>
              <a:gd name="T1" fmla="*/ 2147483647 h 145"/>
              <a:gd name="T2" fmla="*/ 2147483647 w 648"/>
              <a:gd name="T3" fmla="*/ 0 h 145"/>
              <a:gd name="T4" fmla="*/ 2147483647 w 648"/>
              <a:gd name="T5" fmla="*/ 2147483647 h 145"/>
              <a:gd name="T6" fmla="*/ 2147483647 w 648"/>
              <a:gd name="T7" fmla="*/ 2147483647 h 145"/>
              <a:gd name="T8" fmla="*/ 0 w 648"/>
              <a:gd name="T9" fmla="*/ 2147483647 h 145"/>
              <a:gd name="T10" fmla="*/ 0 60000 65536"/>
              <a:gd name="T11" fmla="*/ 0 60000 65536"/>
              <a:gd name="T12" fmla="*/ 0 60000 65536"/>
              <a:gd name="T13" fmla="*/ 0 60000 65536"/>
              <a:gd name="T14" fmla="*/ 0 60000 65536"/>
              <a:gd name="T15" fmla="*/ 0 w 648"/>
              <a:gd name="T16" fmla="*/ 0 h 145"/>
              <a:gd name="T17" fmla="*/ 648 w 648"/>
              <a:gd name="T18" fmla="*/ 145 h 145"/>
            </a:gdLst>
            <a:ahLst/>
            <a:cxnLst>
              <a:cxn ang="T10">
                <a:pos x="T0" y="T1"/>
              </a:cxn>
              <a:cxn ang="T11">
                <a:pos x="T2" y="T3"/>
              </a:cxn>
              <a:cxn ang="T12">
                <a:pos x="T4" y="T5"/>
              </a:cxn>
              <a:cxn ang="T13">
                <a:pos x="T6" y="T7"/>
              </a:cxn>
              <a:cxn ang="T14">
                <a:pos x="T8" y="T9"/>
              </a:cxn>
            </a:cxnLst>
            <a:rect l="T15" t="T16" r="T17" b="T18"/>
            <a:pathLst>
              <a:path w="648" h="145">
                <a:moveTo>
                  <a:pt x="0" y="130"/>
                </a:moveTo>
                <a:lnTo>
                  <a:pt x="648" y="0"/>
                </a:lnTo>
                <a:lnTo>
                  <a:pt x="648" y="13"/>
                </a:lnTo>
                <a:lnTo>
                  <a:pt x="10" y="145"/>
                </a:lnTo>
                <a:lnTo>
                  <a:pt x="0" y="130"/>
                </a:lnTo>
                <a:close/>
              </a:path>
            </a:pathLst>
          </a:custGeom>
          <a:noFill/>
          <a:ln w="15875">
            <a:solidFill>
              <a:srgbClr val="000000"/>
            </a:solidFill>
            <a:round/>
          </a:ln>
        </p:spPr>
        <p:txBody>
          <a:bodyPr/>
          <a:lstStyle/>
          <a:p>
            <a:endParaRPr lang="en-IN">
              <a:latin typeface="Calibri" panose="020F0502020204030204" pitchFamily="34" charset="0"/>
            </a:endParaRPr>
          </a:p>
        </p:txBody>
      </p:sp>
      <p:sp>
        <p:nvSpPr>
          <p:cNvPr id="65569" name="Freeform 42"/>
          <p:cNvSpPr>
            <a:spLocks noChangeAspect="1"/>
          </p:cNvSpPr>
          <p:nvPr/>
        </p:nvSpPr>
        <p:spPr bwMode="auto">
          <a:xfrm>
            <a:off x="4487863" y="3373438"/>
            <a:ext cx="504825" cy="131762"/>
          </a:xfrm>
          <a:custGeom>
            <a:avLst/>
            <a:gdLst>
              <a:gd name="T0" fmla="*/ 0 w 399"/>
              <a:gd name="T1" fmla="*/ 2147483647 h 104"/>
              <a:gd name="T2" fmla="*/ 2147483647 w 399"/>
              <a:gd name="T3" fmla="*/ 2147483647 h 104"/>
              <a:gd name="T4" fmla="*/ 2147483647 w 399"/>
              <a:gd name="T5" fmla="*/ 2147483647 h 104"/>
              <a:gd name="T6" fmla="*/ 2147483647 w 399"/>
              <a:gd name="T7" fmla="*/ 0 h 104"/>
              <a:gd name="T8" fmla="*/ 0 w 399"/>
              <a:gd name="T9" fmla="*/ 2147483647 h 104"/>
              <a:gd name="T10" fmla="*/ 0 60000 65536"/>
              <a:gd name="T11" fmla="*/ 0 60000 65536"/>
              <a:gd name="T12" fmla="*/ 0 60000 65536"/>
              <a:gd name="T13" fmla="*/ 0 60000 65536"/>
              <a:gd name="T14" fmla="*/ 0 60000 65536"/>
              <a:gd name="T15" fmla="*/ 0 w 399"/>
              <a:gd name="T16" fmla="*/ 0 h 104"/>
              <a:gd name="T17" fmla="*/ 399 w 399"/>
              <a:gd name="T18" fmla="*/ 104 h 104"/>
            </a:gdLst>
            <a:ahLst/>
            <a:cxnLst>
              <a:cxn ang="T10">
                <a:pos x="T0" y="T1"/>
              </a:cxn>
              <a:cxn ang="T11">
                <a:pos x="T2" y="T3"/>
              </a:cxn>
              <a:cxn ang="T12">
                <a:pos x="T4" y="T5"/>
              </a:cxn>
              <a:cxn ang="T13">
                <a:pos x="T6" y="T7"/>
              </a:cxn>
              <a:cxn ang="T14">
                <a:pos x="T8" y="T9"/>
              </a:cxn>
            </a:cxnLst>
            <a:rect l="T15" t="T16" r="T17" b="T18"/>
            <a:pathLst>
              <a:path w="399" h="104">
                <a:moveTo>
                  <a:pt x="0" y="78"/>
                </a:moveTo>
                <a:lnTo>
                  <a:pt x="9" y="104"/>
                </a:lnTo>
                <a:lnTo>
                  <a:pt x="399" y="26"/>
                </a:lnTo>
                <a:lnTo>
                  <a:pt x="390" y="0"/>
                </a:lnTo>
                <a:lnTo>
                  <a:pt x="0" y="78"/>
                </a:lnTo>
                <a:close/>
              </a:path>
            </a:pathLst>
          </a:custGeom>
          <a:solidFill>
            <a:srgbClr val="000000"/>
          </a:solidFill>
          <a:ln w="9525">
            <a:noFill/>
            <a:round/>
          </a:ln>
        </p:spPr>
        <p:txBody>
          <a:bodyPr/>
          <a:lstStyle/>
          <a:p>
            <a:endParaRPr lang="en-IN">
              <a:latin typeface="Calibri" panose="020F0502020204030204" pitchFamily="34" charset="0"/>
            </a:endParaRPr>
          </a:p>
        </p:txBody>
      </p:sp>
      <p:pic>
        <p:nvPicPr>
          <p:cNvPr id="65570" name="Picture 43"/>
          <p:cNvPicPr>
            <a:picLocks noChangeAspect="1" noChangeArrowheads="1"/>
          </p:cNvPicPr>
          <p:nvPr/>
        </p:nvPicPr>
        <p:blipFill>
          <a:blip r:embed="rId8"/>
          <a:srcRect/>
          <a:stretch>
            <a:fillRect/>
          </a:stretch>
        </p:blipFill>
        <p:spPr bwMode="auto">
          <a:xfrm>
            <a:off x="4225925" y="3563938"/>
            <a:ext cx="119063" cy="117475"/>
          </a:xfrm>
          <a:prstGeom prst="rect">
            <a:avLst/>
          </a:prstGeom>
          <a:noFill/>
          <a:ln w="9525">
            <a:noFill/>
            <a:miter lim="800000"/>
            <a:headEnd/>
            <a:tailEnd/>
          </a:ln>
        </p:spPr>
      </p:pic>
      <p:sp>
        <p:nvSpPr>
          <p:cNvPr id="65571" name="Freeform 44"/>
          <p:cNvSpPr>
            <a:spLocks noChangeAspect="1"/>
          </p:cNvSpPr>
          <p:nvPr/>
        </p:nvSpPr>
        <p:spPr bwMode="auto">
          <a:xfrm>
            <a:off x="4232275" y="3557588"/>
            <a:ext cx="119063" cy="134937"/>
          </a:xfrm>
          <a:custGeom>
            <a:avLst/>
            <a:gdLst>
              <a:gd name="T0" fmla="*/ 2147483647 w 94"/>
              <a:gd name="T1" fmla="*/ 0 h 106"/>
              <a:gd name="T2" fmla="*/ 2147483647 w 94"/>
              <a:gd name="T3" fmla="*/ 2147483647 h 106"/>
              <a:gd name="T4" fmla="*/ 0 w 94"/>
              <a:gd name="T5" fmla="*/ 2147483647 h 106"/>
              <a:gd name="T6" fmla="*/ 2147483647 w 94"/>
              <a:gd name="T7" fmla="*/ 0 h 106"/>
              <a:gd name="T8" fmla="*/ 0 60000 65536"/>
              <a:gd name="T9" fmla="*/ 0 60000 65536"/>
              <a:gd name="T10" fmla="*/ 0 60000 65536"/>
              <a:gd name="T11" fmla="*/ 0 60000 65536"/>
              <a:gd name="T12" fmla="*/ 0 w 94"/>
              <a:gd name="T13" fmla="*/ 0 h 106"/>
              <a:gd name="T14" fmla="*/ 94 w 94"/>
              <a:gd name="T15" fmla="*/ 106 h 106"/>
            </a:gdLst>
            <a:ahLst/>
            <a:cxnLst>
              <a:cxn ang="T8">
                <a:pos x="T0" y="T1"/>
              </a:cxn>
              <a:cxn ang="T9">
                <a:pos x="T2" y="T3"/>
              </a:cxn>
              <a:cxn ang="T10">
                <a:pos x="T4" y="T5"/>
              </a:cxn>
              <a:cxn ang="T11">
                <a:pos x="T6" y="T7"/>
              </a:cxn>
            </a:cxnLst>
            <a:rect l="T12" t="T13" r="T14" b="T15"/>
            <a:pathLst>
              <a:path w="94" h="106">
                <a:moveTo>
                  <a:pt x="94" y="0"/>
                </a:moveTo>
                <a:lnTo>
                  <a:pt x="87" y="106"/>
                </a:lnTo>
                <a:lnTo>
                  <a:pt x="0" y="19"/>
                </a:lnTo>
                <a:lnTo>
                  <a:pt x="94" y="0"/>
                </a:lnTo>
                <a:close/>
              </a:path>
            </a:pathLst>
          </a:custGeom>
          <a:noFill/>
          <a:ln w="15875">
            <a:solidFill>
              <a:srgbClr val="000000"/>
            </a:solidFill>
            <a:round/>
          </a:ln>
        </p:spPr>
        <p:txBody>
          <a:bodyPr/>
          <a:lstStyle/>
          <a:p>
            <a:endParaRPr lang="en-IN">
              <a:latin typeface="Calibri" panose="020F0502020204030204" pitchFamily="34" charset="0"/>
            </a:endParaRPr>
          </a:p>
        </p:txBody>
      </p:sp>
      <p:sp>
        <p:nvSpPr>
          <p:cNvPr id="65572" name="Rectangle 49"/>
          <p:cNvSpPr>
            <a:spLocks noChangeAspect="1" noChangeArrowheads="1"/>
          </p:cNvSpPr>
          <p:nvPr/>
        </p:nvSpPr>
        <p:spPr bwMode="auto">
          <a:xfrm>
            <a:off x="4178300" y="469900"/>
            <a:ext cx="220663" cy="188913"/>
          </a:xfrm>
          <a:prstGeom prst="rect">
            <a:avLst/>
          </a:prstGeom>
          <a:blipFill dpi="0" rotWithShape="0">
            <a:blip r:embed="rId9"/>
            <a:srcRect/>
            <a:tile tx="0" ty="0" sx="100000" sy="100000" flip="none" algn="tl"/>
          </a:blipFill>
          <a:ln w="9525">
            <a:noFill/>
            <a:miter lim="800000"/>
          </a:ln>
        </p:spPr>
        <p:txBody>
          <a:bodyPr/>
          <a:lstStyle/>
          <a:p>
            <a:endParaRPr lang="en-IN">
              <a:latin typeface="Calibri" panose="020F0502020204030204" pitchFamily="34" charset="0"/>
            </a:endParaRPr>
          </a:p>
        </p:txBody>
      </p:sp>
      <p:sp>
        <p:nvSpPr>
          <p:cNvPr id="65573" name="Rectangle 50"/>
          <p:cNvSpPr>
            <a:spLocks noChangeAspect="1" noChangeArrowheads="1"/>
          </p:cNvSpPr>
          <p:nvPr/>
        </p:nvSpPr>
        <p:spPr bwMode="auto">
          <a:xfrm>
            <a:off x="4184650" y="476250"/>
            <a:ext cx="222250" cy="184150"/>
          </a:xfrm>
          <a:prstGeom prst="rect">
            <a:avLst/>
          </a:prstGeom>
          <a:noFill/>
          <a:ln w="15875">
            <a:solidFill>
              <a:srgbClr val="191919"/>
            </a:solidFill>
            <a:miter lim="800000"/>
          </a:ln>
        </p:spPr>
        <p:txBody>
          <a:bodyPr/>
          <a:lstStyle/>
          <a:p>
            <a:endParaRPr lang="en-IN">
              <a:latin typeface="Calibri" panose="020F0502020204030204" pitchFamily="34" charset="0"/>
            </a:endParaRPr>
          </a:p>
        </p:txBody>
      </p:sp>
      <p:pic>
        <p:nvPicPr>
          <p:cNvPr id="65574" name="Picture 63"/>
          <p:cNvPicPr>
            <a:picLocks noChangeAspect="1" noChangeArrowheads="1"/>
          </p:cNvPicPr>
          <p:nvPr/>
        </p:nvPicPr>
        <p:blipFill>
          <a:blip r:embed="rId10"/>
          <a:srcRect/>
          <a:stretch>
            <a:fillRect/>
          </a:stretch>
        </p:blipFill>
        <p:spPr bwMode="auto">
          <a:xfrm>
            <a:off x="2752725" y="2714625"/>
            <a:ext cx="439738" cy="350838"/>
          </a:xfrm>
          <a:prstGeom prst="rect">
            <a:avLst/>
          </a:prstGeom>
          <a:noFill/>
          <a:ln w="9525">
            <a:noFill/>
            <a:miter lim="800000"/>
            <a:headEnd/>
            <a:tailEnd/>
          </a:ln>
        </p:spPr>
      </p:pic>
      <p:sp>
        <p:nvSpPr>
          <p:cNvPr id="65575" name="Freeform 64"/>
          <p:cNvSpPr>
            <a:spLocks noChangeAspect="1"/>
          </p:cNvSpPr>
          <p:nvPr/>
        </p:nvSpPr>
        <p:spPr bwMode="auto">
          <a:xfrm>
            <a:off x="2759075" y="2709863"/>
            <a:ext cx="439738" cy="358775"/>
          </a:xfrm>
          <a:custGeom>
            <a:avLst/>
            <a:gdLst>
              <a:gd name="T0" fmla="*/ 2147483647 w 347"/>
              <a:gd name="T1" fmla="*/ 0 h 283"/>
              <a:gd name="T2" fmla="*/ 2147483647 w 347"/>
              <a:gd name="T3" fmla="*/ 2147483647 h 283"/>
              <a:gd name="T4" fmla="*/ 2147483647 w 347"/>
              <a:gd name="T5" fmla="*/ 2147483647 h 283"/>
              <a:gd name="T6" fmla="*/ 0 w 347"/>
              <a:gd name="T7" fmla="*/ 2147483647 h 283"/>
              <a:gd name="T8" fmla="*/ 2147483647 w 347"/>
              <a:gd name="T9" fmla="*/ 0 h 283"/>
              <a:gd name="T10" fmla="*/ 0 60000 65536"/>
              <a:gd name="T11" fmla="*/ 0 60000 65536"/>
              <a:gd name="T12" fmla="*/ 0 60000 65536"/>
              <a:gd name="T13" fmla="*/ 0 60000 65536"/>
              <a:gd name="T14" fmla="*/ 0 60000 65536"/>
              <a:gd name="T15" fmla="*/ 0 w 347"/>
              <a:gd name="T16" fmla="*/ 0 h 283"/>
              <a:gd name="T17" fmla="*/ 347 w 347"/>
              <a:gd name="T18" fmla="*/ 283 h 283"/>
            </a:gdLst>
            <a:ahLst/>
            <a:cxnLst>
              <a:cxn ang="T10">
                <a:pos x="T0" y="T1"/>
              </a:cxn>
              <a:cxn ang="T11">
                <a:pos x="T2" y="T3"/>
              </a:cxn>
              <a:cxn ang="T12">
                <a:pos x="T4" y="T5"/>
              </a:cxn>
              <a:cxn ang="T13">
                <a:pos x="T6" y="T7"/>
              </a:cxn>
              <a:cxn ang="T14">
                <a:pos x="T8" y="T9"/>
              </a:cxn>
            </a:cxnLst>
            <a:rect l="T15" t="T16" r="T17" b="T18"/>
            <a:pathLst>
              <a:path w="347" h="283">
                <a:moveTo>
                  <a:pt x="174" y="0"/>
                </a:moveTo>
                <a:lnTo>
                  <a:pt x="347" y="86"/>
                </a:lnTo>
                <a:lnTo>
                  <a:pt x="174" y="283"/>
                </a:lnTo>
                <a:lnTo>
                  <a:pt x="0" y="198"/>
                </a:lnTo>
                <a:lnTo>
                  <a:pt x="174" y="0"/>
                </a:lnTo>
                <a:close/>
              </a:path>
            </a:pathLst>
          </a:custGeom>
          <a:noFill/>
          <a:ln w="15875">
            <a:solidFill>
              <a:srgbClr val="000000"/>
            </a:solidFill>
            <a:round/>
          </a:ln>
        </p:spPr>
        <p:txBody>
          <a:bodyPr/>
          <a:lstStyle/>
          <a:p>
            <a:endParaRPr lang="en-IN">
              <a:latin typeface="Calibri" panose="020F0502020204030204" pitchFamily="34" charset="0"/>
            </a:endParaRPr>
          </a:p>
        </p:txBody>
      </p:sp>
      <p:pic>
        <p:nvPicPr>
          <p:cNvPr id="65576" name="Picture 67"/>
          <p:cNvPicPr>
            <a:picLocks noChangeAspect="1" noChangeArrowheads="1"/>
          </p:cNvPicPr>
          <p:nvPr/>
        </p:nvPicPr>
        <p:blipFill>
          <a:blip r:embed="rId11"/>
          <a:srcRect/>
          <a:stretch>
            <a:fillRect/>
          </a:stretch>
        </p:blipFill>
        <p:spPr bwMode="auto">
          <a:xfrm>
            <a:off x="2828925" y="2886075"/>
            <a:ext cx="153988" cy="130175"/>
          </a:xfrm>
          <a:prstGeom prst="rect">
            <a:avLst/>
          </a:prstGeom>
          <a:noFill/>
          <a:ln w="9525">
            <a:noFill/>
            <a:miter lim="800000"/>
            <a:headEnd/>
            <a:tailEnd/>
          </a:ln>
        </p:spPr>
      </p:pic>
      <p:pic>
        <p:nvPicPr>
          <p:cNvPr id="65577" name="Picture 68"/>
          <p:cNvPicPr>
            <a:picLocks noChangeAspect="1" noChangeArrowheads="1"/>
          </p:cNvPicPr>
          <p:nvPr/>
        </p:nvPicPr>
        <p:blipFill>
          <a:blip r:embed="rId12"/>
          <a:srcRect/>
          <a:stretch>
            <a:fillRect/>
          </a:stretch>
        </p:blipFill>
        <p:spPr bwMode="auto">
          <a:xfrm>
            <a:off x="2828925" y="2886075"/>
            <a:ext cx="153988" cy="130175"/>
          </a:xfrm>
          <a:prstGeom prst="rect">
            <a:avLst/>
          </a:prstGeom>
          <a:noFill/>
          <a:ln w="9525">
            <a:noFill/>
            <a:miter lim="800000"/>
            <a:headEnd/>
            <a:tailEnd/>
          </a:ln>
        </p:spPr>
      </p:pic>
      <p:pic>
        <p:nvPicPr>
          <p:cNvPr id="65578" name="Picture 69"/>
          <p:cNvPicPr>
            <a:picLocks noChangeAspect="1" noChangeArrowheads="1"/>
          </p:cNvPicPr>
          <p:nvPr/>
        </p:nvPicPr>
        <p:blipFill>
          <a:blip r:embed="rId13"/>
          <a:srcRect/>
          <a:stretch>
            <a:fillRect/>
          </a:stretch>
        </p:blipFill>
        <p:spPr bwMode="auto">
          <a:xfrm>
            <a:off x="2952750" y="2743200"/>
            <a:ext cx="153988" cy="130175"/>
          </a:xfrm>
          <a:prstGeom prst="rect">
            <a:avLst/>
          </a:prstGeom>
          <a:noFill/>
          <a:ln w="9525">
            <a:noFill/>
            <a:miter lim="800000"/>
            <a:headEnd/>
            <a:tailEnd/>
          </a:ln>
        </p:spPr>
      </p:pic>
      <p:pic>
        <p:nvPicPr>
          <p:cNvPr id="65579" name="Picture 70"/>
          <p:cNvPicPr>
            <a:picLocks noChangeAspect="1" noChangeArrowheads="1"/>
          </p:cNvPicPr>
          <p:nvPr/>
        </p:nvPicPr>
        <p:blipFill>
          <a:blip r:embed="rId14"/>
          <a:srcRect/>
          <a:stretch>
            <a:fillRect/>
          </a:stretch>
        </p:blipFill>
        <p:spPr bwMode="auto">
          <a:xfrm>
            <a:off x="2952750" y="2743200"/>
            <a:ext cx="153988" cy="130175"/>
          </a:xfrm>
          <a:prstGeom prst="rect">
            <a:avLst/>
          </a:prstGeom>
          <a:noFill/>
          <a:ln w="9525">
            <a:noFill/>
            <a:miter lim="800000"/>
            <a:headEnd/>
            <a:tailEnd/>
          </a:ln>
        </p:spPr>
      </p:pic>
      <p:sp>
        <p:nvSpPr>
          <p:cNvPr id="65580" name="Line 73"/>
          <p:cNvSpPr>
            <a:spLocks noChangeAspect="1" noChangeShapeType="1"/>
          </p:cNvSpPr>
          <p:nvPr/>
        </p:nvSpPr>
        <p:spPr bwMode="auto">
          <a:xfrm>
            <a:off x="2982913" y="203200"/>
            <a:ext cx="3117850" cy="0"/>
          </a:xfrm>
          <a:prstGeom prst="line">
            <a:avLst/>
          </a:prstGeom>
          <a:noFill/>
          <a:ln w="25400">
            <a:solidFill>
              <a:srgbClr val="000000"/>
            </a:solidFill>
            <a:round/>
            <a:tailEnd type="stealth" w="lg" len="lg"/>
          </a:ln>
        </p:spPr>
        <p:txBody>
          <a:bodyPr/>
          <a:lstStyle/>
          <a:p>
            <a:endParaRPr lang="en-US"/>
          </a:p>
        </p:txBody>
      </p:sp>
      <p:sp>
        <p:nvSpPr>
          <p:cNvPr id="65581" name="Line 75"/>
          <p:cNvSpPr>
            <a:spLocks noChangeAspect="1" noChangeShapeType="1"/>
          </p:cNvSpPr>
          <p:nvPr/>
        </p:nvSpPr>
        <p:spPr bwMode="auto">
          <a:xfrm flipH="1" flipV="1">
            <a:off x="2944813" y="212725"/>
            <a:ext cx="1587" cy="2508250"/>
          </a:xfrm>
          <a:prstGeom prst="line">
            <a:avLst/>
          </a:prstGeom>
          <a:noFill/>
          <a:ln w="25400">
            <a:solidFill>
              <a:srgbClr val="000000"/>
            </a:solidFill>
            <a:round/>
            <a:tailEnd type="stealth" w="lg" len="lg"/>
          </a:ln>
        </p:spPr>
        <p:txBody>
          <a:bodyPr/>
          <a:lstStyle/>
          <a:p>
            <a:endParaRPr lang="en-US"/>
          </a:p>
        </p:txBody>
      </p:sp>
      <p:sp>
        <p:nvSpPr>
          <p:cNvPr id="65582" name="Line 76"/>
          <p:cNvSpPr>
            <a:spLocks noChangeAspect="1" noChangeShapeType="1"/>
          </p:cNvSpPr>
          <p:nvPr/>
        </p:nvSpPr>
        <p:spPr bwMode="auto">
          <a:xfrm>
            <a:off x="6815138" y="450850"/>
            <a:ext cx="1587" cy="2125663"/>
          </a:xfrm>
          <a:prstGeom prst="line">
            <a:avLst/>
          </a:prstGeom>
          <a:noFill/>
          <a:ln w="25400">
            <a:solidFill>
              <a:srgbClr val="000000"/>
            </a:solidFill>
            <a:round/>
            <a:tailEnd type="stealth" w="lg" len="lg"/>
          </a:ln>
        </p:spPr>
        <p:txBody>
          <a:bodyPr/>
          <a:lstStyle/>
          <a:p>
            <a:endParaRPr lang="en-US"/>
          </a:p>
        </p:txBody>
      </p:sp>
      <p:sp>
        <p:nvSpPr>
          <p:cNvPr id="65583" name="Line 77"/>
          <p:cNvSpPr>
            <a:spLocks noChangeAspect="1" noChangeShapeType="1"/>
          </p:cNvSpPr>
          <p:nvPr/>
        </p:nvSpPr>
        <p:spPr bwMode="auto">
          <a:xfrm flipH="1">
            <a:off x="5195888" y="2576513"/>
            <a:ext cx="1619250" cy="1587"/>
          </a:xfrm>
          <a:prstGeom prst="line">
            <a:avLst/>
          </a:prstGeom>
          <a:noFill/>
          <a:ln w="25400">
            <a:solidFill>
              <a:srgbClr val="000000"/>
            </a:solidFill>
            <a:round/>
            <a:tailEnd type="stealth" w="lg" len="lg"/>
          </a:ln>
        </p:spPr>
        <p:txBody>
          <a:bodyPr/>
          <a:lstStyle/>
          <a:p>
            <a:endParaRPr lang="en-US"/>
          </a:p>
        </p:txBody>
      </p:sp>
      <p:sp>
        <p:nvSpPr>
          <p:cNvPr id="65584" name="Text Box 114"/>
          <p:cNvSpPr txBox="1">
            <a:spLocks noChangeAspect="1" noChangeArrowheads="1"/>
          </p:cNvSpPr>
          <p:nvPr/>
        </p:nvSpPr>
        <p:spPr bwMode="auto">
          <a:xfrm>
            <a:off x="5065713" y="3162300"/>
            <a:ext cx="1682750" cy="369888"/>
          </a:xfrm>
          <a:prstGeom prst="rect">
            <a:avLst/>
          </a:prstGeom>
          <a:noFill/>
          <a:ln w="9525">
            <a:noFill/>
            <a:miter lim="800000"/>
          </a:ln>
        </p:spPr>
        <p:txBody>
          <a:bodyPr wrap="none">
            <a:spAutoFit/>
          </a:bodyPr>
          <a:lstStyle/>
          <a:p>
            <a:r>
              <a:rPr lang="en-US">
                <a:latin typeface="Calibri" panose="020F0502020204030204" pitchFamily="34" charset="0"/>
              </a:rPr>
              <a:t>Cantilever &amp; Tip</a:t>
            </a:r>
            <a:endParaRPr lang="en-US">
              <a:latin typeface="Calibri" panose="020F0502020204030204" pitchFamily="34" charset="0"/>
            </a:endParaRPr>
          </a:p>
        </p:txBody>
      </p:sp>
      <p:sp>
        <p:nvSpPr>
          <p:cNvPr id="65585" name="Text Box 115"/>
          <p:cNvSpPr txBox="1">
            <a:spLocks noChangeAspect="1" noChangeArrowheads="1"/>
          </p:cNvSpPr>
          <p:nvPr/>
        </p:nvSpPr>
        <p:spPr bwMode="auto">
          <a:xfrm>
            <a:off x="5461000" y="3670300"/>
            <a:ext cx="876300" cy="369888"/>
          </a:xfrm>
          <a:prstGeom prst="rect">
            <a:avLst/>
          </a:prstGeom>
          <a:noFill/>
          <a:ln w="9525">
            <a:noFill/>
            <a:miter lim="800000"/>
          </a:ln>
        </p:spPr>
        <p:txBody>
          <a:bodyPr wrap="none">
            <a:spAutoFit/>
          </a:bodyPr>
          <a:lstStyle/>
          <a:p>
            <a:r>
              <a:rPr lang="en-US">
                <a:latin typeface="Calibri" panose="020F0502020204030204" pitchFamily="34" charset="0"/>
              </a:rPr>
              <a:t>Sample</a:t>
            </a:r>
            <a:endParaRPr lang="en-US">
              <a:latin typeface="Calibri" panose="020F0502020204030204" pitchFamily="34" charset="0"/>
            </a:endParaRPr>
          </a:p>
        </p:txBody>
      </p:sp>
      <p:sp>
        <p:nvSpPr>
          <p:cNvPr id="65586" name="Text Box 116"/>
          <p:cNvSpPr txBox="1">
            <a:spLocks noChangeAspect="1" noChangeArrowheads="1"/>
          </p:cNvSpPr>
          <p:nvPr/>
        </p:nvSpPr>
        <p:spPr bwMode="auto">
          <a:xfrm>
            <a:off x="712788" y="2560638"/>
            <a:ext cx="1276350" cy="646112"/>
          </a:xfrm>
          <a:prstGeom prst="rect">
            <a:avLst/>
          </a:prstGeom>
          <a:noFill/>
          <a:ln w="9525">
            <a:noFill/>
            <a:miter lim="800000"/>
          </a:ln>
        </p:spPr>
        <p:txBody>
          <a:bodyPr wrap="none">
            <a:spAutoFit/>
          </a:bodyPr>
          <a:lstStyle/>
          <a:p>
            <a:r>
              <a:rPr lang="en-US">
                <a:latin typeface="Calibri" panose="020F0502020204030204" pitchFamily="34" charset="0"/>
              </a:rPr>
              <a:t>Photodiode</a:t>
            </a:r>
            <a:endParaRPr lang="en-US">
              <a:latin typeface="Calibri" panose="020F0502020204030204" pitchFamily="34" charset="0"/>
            </a:endParaRPr>
          </a:p>
          <a:p>
            <a:r>
              <a:rPr lang="en-US">
                <a:latin typeface="Calibri" panose="020F0502020204030204" pitchFamily="34" charset="0"/>
              </a:rPr>
              <a:t>Detector</a:t>
            </a:r>
            <a:endParaRPr lang="en-US">
              <a:latin typeface="Calibri" panose="020F0502020204030204" pitchFamily="34" charset="0"/>
            </a:endParaRPr>
          </a:p>
        </p:txBody>
      </p:sp>
      <p:sp>
        <p:nvSpPr>
          <p:cNvPr id="65587" name="Text Box 118"/>
          <p:cNvSpPr txBox="1">
            <a:spLocks noChangeAspect="1" noChangeArrowheads="1"/>
          </p:cNvSpPr>
          <p:nvPr/>
        </p:nvSpPr>
        <p:spPr bwMode="auto">
          <a:xfrm>
            <a:off x="7162800" y="381000"/>
            <a:ext cx="1703388" cy="646113"/>
          </a:xfrm>
          <a:prstGeom prst="rect">
            <a:avLst/>
          </a:prstGeom>
          <a:solidFill>
            <a:schemeClr val="bg1"/>
          </a:solidFill>
          <a:ln w="25400">
            <a:solidFill>
              <a:schemeClr val="tx1"/>
            </a:solidFill>
            <a:miter lim="800000"/>
          </a:ln>
        </p:spPr>
        <p:txBody>
          <a:bodyPr>
            <a:spAutoFit/>
          </a:bodyPr>
          <a:lstStyle/>
          <a:p>
            <a:r>
              <a:rPr lang="en-US">
                <a:latin typeface="Calibri" panose="020F0502020204030204" pitchFamily="34" charset="0"/>
              </a:rPr>
              <a:t>Feedback</a:t>
            </a:r>
            <a:endParaRPr lang="en-US">
              <a:latin typeface="Calibri" panose="020F0502020204030204" pitchFamily="34" charset="0"/>
            </a:endParaRPr>
          </a:p>
          <a:p>
            <a:r>
              <a:rPr lang="en-US">
                <a:latin typeface="Calibri" panose="020F0502020204030204" pitchFamily="34" charset="0"/>
              </a:rPr>
              <a:t>Electronics</a:t>
            </a:r>
            <a:endParaRPr lang="en-US">
              <a:latin typeface="Calibri" panose="020F0502020204030204" pitchFamily="34" charset="0"/>
            </a:endParaRPr>
          </a:p>
        </p:txBody>
      </p:sp>
      <p:sp>
        <p:nvSpPr>
          <p:cNvPr id="65588" name="Text Box 119"/>
          <p:cNvSpPr txBox="1">
            <a:spLocks noChangeAspect="1" noChangeArrowheads="1"/>
          </p:cNvSpPr>
          <p:nvPr/>
        </p:nvSpPr>
        <p:spPr bwMode="auto">
          <a:xfrm>
            <a:off x="5106988" y="1398588"/>
            <a:ext cx="1366837" cy="646112"/>
          </a:xfrm>
          <a:prstGeom prst="rect">
            <a:avLst/>
          </a:prstGeom>
          <a:noFill/>
          <a:ln w="9525">
            <a:noFill/>
            <a:miter lim="800000"/>
          </a:ln>
        </p:spPr>
        <p:txBody>
          <a:bodyPr wrap="none">
            <a:spAutoFit/>
          </a:bodyPr>
          <a:lstStyle/>
          <a:p>
            <a:r>
              <a:rPr lang="en-US">
                <a:latin typeface="Calibri" panose="020F0502020204030204" pitchFamily="34" charset="0"/>
              </a:rPr>
              <a:t>Piezoelectric</a:t>
            </a:r>
            <a:endParaRPr lang="en-US">
              <a:latin typeface="Calibri" panose="020F0502020204030204" pitchFamily="34" charset="0"/>
            </a:endParaRPr>
          </a:p>
          <a:p>
            <a:r>
              <a:rPr lang="en-US">
                <a:latin typeface="Calibri" panose="020F0502020204030204" pitchFamily="34" charset="0"/>
              </a:rPr>
              <a:t>Scanner</a:t>
            </a:r>
            <a:endParaRPr lang="en-US">
              <a:latin typeface="Calibri" panose="020F0502020204030204" pitchFamily="34" charset="0"/>
            </a:endParaRPr>
          </a:p>
        </p:txBody>
      </p:sp>
      <p:sp>
        <p:nvSpPr>
          <p:cNvPr id="65589" name="Text Box 120"/>
          <p:cNvSpPr txBox="1">
            <a:spLocks noChangeAspect="1" noChangeArrowheads="1"/>
          </p:cNvSpPr>
          <p:nvPr/>
        </p:nvSpPr>
        <p:spPr bwMode="auto">
          <a:xfrm>
            <a:off x="4418013" y="420688"/>
            <a:ext cx="677862" cy="369887"/>
          </a:xfrm>
          <a:prstGeom prst="rect">
            <a:avLst/>
          </a:prstGeom>
          <a:noFill/>
          <a:ln w="9525">
            <a:noFill/>
            <a:miter lim="800000"/>
          </a:ln>
        </p:spPr>
        <p:txBody>
          <a:bodyPr wrap="none">
            <a:spAutoFit/>
          </a:bodyPr>
          <a:lstStyle/>
          <a:p>
            <a:r>
              <a:rPr lang="en-US">
                <a:solidFill>
                  <a:srgbClr val="FF0000"/>
                </a:solidFill>
                <a:latin typeface="Calibri" panose="020F0502020204030204" pitchFamily="34" charset="0"/>
              </a:rPr>
              <a:t>Laser</a:t>
            </a:r>
            <a:endParaRPr lang="en-US">
              <a:solidFill>
                <a:srgbClr val="FF0000"/>
              </a:solidFill>
              <a:latin typeface="Calibri" panose="020F0502020204030204" pitchFamily="34" charset="0"/>
            </a:endParaRPr>
          </a:p>
        </p:txBody>
      </p:sp>
      <p:sp>
        <p:nvSpPr>
          <p:cNvPr id="65590" name="Line 121"/>
          <p:cNvSpPr>
            <a:spLocks noChangeAspect="1" noChangeShapeType="1"/>
          </p:cNvSpPr>
          <p:nvPr/>
        </p:nvSpPr>
        <p:spPr bwMode="auto">
          <a:xfrm>
            <a:off x="4286250" y="573088"/>
            <a:ext cx="0" cy="720725"/>
          </a:xfrm>
          <a:prstGeom prst="line">
            <a:avLst/>
          </a:prstGeom>
          <a:noFill/>
          <a:ln w="38100">
            <a:solidFill>
              <a:srgbClr val="FF0000"/>
            </a:solidFill>
            <a:round/>
            <a:tailEnd type="triangle" w="med" len="med"/>
          </a:ln>
        </p:spPr>
        <p:txBody>
          <a:bodyPr/>
          <a:lstStyle/>
          <a:p>
            <a:endParaRPr lang="en-US"/>
          </a:p>
        </p:txBody>
      </p:sp>
      <p:sp>
        <p:nvSpPr>
          <p:cNvPr id="65591" name="Line 122"/>
          <p:cNvSpPr>
            <a:spLocks noChangeAspect="1" noChangeShapeType="1"/>
          </p:cNvSpPr>
          <p:nvPr/>
        </p:nvSpPr>
        <p:spPr bwMode="auto">
          <a:xfrm>
            <a:off x="4286250" y="3151188"/>
            <a:ext cx="0" cy="406400"/>
          </a:xfrm>
          <a:prstGeom prst="line">
            <a:avLst/>
          </a:prstGeom>
          <a:noFill/>
          <a:ln w="38100">
            <a:solidFill>
              <a:srgbClr val="FF0000"/>
            </a:solidFill>
            <a:round/>
            <a:tailEnd type="triangle" w="med" len="med"/>
          </a:ln>
        </p:spPr>
        <p:txBody>
          <a:bodyPr/>
          <a:lstStyle/>
          <a:p>
            <a:endParaRPr lang="en-US"/>
          </a:p>
        </p:txBody>
      </p:sp>
      <p:sp>
        <p:nvSpPr>
          <p:cNvPr id="65592" name="Line 123"/>
          <p:cNvSpPr>
            <a:spLocks noChangeAspect="1" noChangeShapeType="1"/>
          </p:cNvSpPr>
          <p:nvPr/>
        </p:nvSpPr>
        <p:spPr bwMode="auto">
          <a:xfrm flipH="1" flipV="1">
            <a:off x="2916238" y="2878138"/>
            <a:ext cx="1360487" cy="649287"/>
          </a:xfrm>
          <a:prstGeom prst="line">
            <a:avLst/>
          </a:prstGeom>
          <a:noFill/>
          <a:ln w="38100">
            <a:solidFill>
              <a:srgbClr val="FF0000"/>
            </a:solidFill>
            <a:round/>
            <a:tailEnd type="triangle" w="med" len="med"/>
          </a:ln>
        </p:spPr>
        <p:txBody>
          <a:bodyPr/>
          <a:lstStyle/>
          <a:p>
            <a:endParaRPr lang="en-US"/>
          </a:p>
        </p:txBody>
      </p:sp>
      <p:sp>
        <p:nvSpPr>
          <p:cNvPr id="65593" name="Text Box 125"/>
          <p:cNvSpPr txBox="1">
            <a:spLocks noChangeAspect="1" noChangeArrowheads="1"/>
          </p:cNvSpPr>
          <p:nvPr/>
        </p:nvSpPr>
        <p:spPr bwMode="auto">
          <a:xfrm>
            <a:off x="3978275" y="1679575"/>
            <a:ext cx="528638" cy="369888"/>
          </a:xfrm>
          <a:prstGeom prst="rect">
            <a:avLst/>
          </a:prstGeom>
          <a:noFill/>
          <a:ln w="9525">
            <a:noFill/>
            <a:miter lim="800000"/>
          </a:ln>
        </p:spPr>
        <p:txBody>
          <a:bodyPr wrap="none">
            <a:spAutoFit/>
          </a:bodyPr>
          <a:lstStyle/>
          <a:p>
            <a:r>
              <a:rPr lang="en-US">
                <a:latin typeface="Calibri" panose="020F0502020204030204" pitchFamily="34" charset="0"/>
              </a:rPr>
              <a:t>X, Y</a:t>
            </a:r>
            <a:endParaRPr lang="en-US">
              <a:latin typeface="Calibri" panose="020F0502020204030204" pitchFamily="34" charset="0"/>
            </a:endParaRPr>
          </a:p>
        </p:txBody>
      </p:sp>
      <p:sp>
        <p:nvSpPr>
          <p:cNvPr id="65594" name="Text Box 126"/>
          <p:cNvSpPr txBox="1">
            <a:spLocks noChangeAspect="1" noChangeArrowheads="1"/>
          </p:cNvSpPr>
          <p:nvPr/>
        </p:nvSpPr>
        <p:spPr bwMode="auto">
          <a:xfrm>
            <a:off x="3781425" y="2398713"/>
            <a:ext cx="292100" cy="369887"/>
          </a:xfrm>
          <a:prstGeom prst="rect">
            <a:avLst/>
          </a:prstGeom>
          <a:noFill/>
          <a:ln w="9525">
            <a:noFill/>
            <a:miter lim="800000"/>
          </a:ln>
        </p:spPr>
        <p:txBody>
          <a:bodyPr wrap="none">
            <a:spAutoFit/>
          </a:bodyPr>
          <a:lstStyle/>
          <a:p>
            <a:r>
              <a:rPr lang="en-US">
                <a:latin typeface="Calibri" panose="020F0502020204030204" pitchFamily="34" charset="0"/>
              </a:rPr>
              <a:t>Z</a:t>
            </a:r>
            <a:endParaRPr lang="en-US">
              <a:latin typeface="Calibri" panose="020F0502020204030204" pitchFamily="34" charset="0"/>
            </a:endParaRPr>
          </a:p>
        </p:txBody>
      </p:sp>
      <p:sp>
        <p:nvSpPr>
          <p:cNvPr id="65595" name="Line 127"/>
          <p:cNvSpPr>
            <a:spLocks noChangeAspect="1" noChangeShapeType="1"/>
          </p:cNvSpPr>
          <p:nvPr/>
        </p:nvSpPr>
        <p:spPr bwMode="auto">
          <a:xfrm rot="5400000">
            <a:off x="4291807" y="1373981"/>
            <a:ext cx="1588" cy="473075"/>
          </a:xfrm>
          <a:prstGeom prst="line">
            <a:avLst/>
          </a:prstGeom>
          <a:noFill/>
          <a:ln w="25400">
            <a:solidFill>
              <a:srgbClr val="000000"/>
            </a:solidFill>
            <a:round/>
            <a:headEnd type="triangle" w="med" len="med"/>
            <a:tailEnd type="triangle" w="med" len="med"/>
          </a:ln>
        </p:spPr>
        <p:txBody>
          <a:bodyPr/>
          <a:lstStyle/>
          <a:p>
            <a:endParaRPr lang="en-US"/>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p:cNvSpPr>
            <a:spLocks noChangeArrowheads="1"/>
          </p:cNvSpPr>
          <p:nvPr/>
        </p:nvSpPr>
        <p:spPr bwMode="auto">
          <a:xfrm>
            <a:off x="990600" y="-163513"/>
            <a:ext cx="7772400" cy="6554788"/>
          </a:xfrm>
          <a:prstGeom prst="rect">
            <a:avLst/>
          </a:prstGeom>
          <a:noFill/>
          <a:ln w="9525">
            <a:noFill/>
            <a:miter lim="800000"/>
          </a:ln>
        </p:spPr>
        <p:txBody>
          <a:bodyPr>
            <a:spAutoFit/>
          </a:bodyPr>
          <a:lstStyle/>
          <a:p>
            <a:pPr algn="ctr">
              <a:lnSpc>
                <a:spcPct val="150000"/>
              </a:lnSpc>
            </a:pPr>
            <a:r>
              <a:rPr lang="en-US" sz="2800" b="1" dirty="0">
                <a:solidFill>
                  <a:srgbClr val="C00000"/>
                </a:solidFill>
                <a:latin typeface="Calibri" panose="020F0502020204030204" pitchFamily="34" charset="0"/>
              </a:rPr>
              <a:t>Types of Scanning Probe Methods</a:t>
            </a:r>
            <a:endParaRPr lang="en-US" sz="2800" b="1" dirty="0">
              <a:solidFill>
                <a:srgbClr val="C00000"/>
              </a:solidFill>
              <a:latin typeface="Calibri" panose="020F0502020204030204" pitchFamily="34" charset="0"/>
            </a:endParaRPr>
          </a:p>
          <a:p>
            <a:pPr>
              <a:lnSpc>
                <a:spcPct val="150000"/>
              </a:lnSpc>
            </a:pPr>
            <a:r>
              <a:rPr lang="nl-NL" sz="2800" b="1" dirty="0">
                <a:latin typeface="Calibri" panose="020F0502020204030204" pitchFamily="34" charset="0"/>
              </a:rPr>
              <a:t>Atomic Force Methods: van der Waals</a:t>
            </a:r>
            <a:endParaRPr lang="nl-NL" sz="2800" b="1" dirty="0">
              <a:latin typeface="Calibri" panose="020F0502020204030204" pitchFamily="34" charset="0"/>
            </a:endParaRPr>
          </a:p>
          <a:p>
            <a:pPr>
              <a:lnSpc>
                <a:spcPct val="150000"/>
              </a:lnSpc>
            </a:pPr>
            <a:r>
              <a:rPr lang="en-US" sz="2800" dirty="0">
                <a:latin typeface="Calibri" panose="020F0502020204030204" pitchFamily="34" charset="0"/>
              </a:rPr>
              <a:t>Lateral Force Microscopy (LFM)</a:t>
            </a:r>
            <a:endParaRPr lang="en-US" sz="2800" dirty="0">
              <a:latin typeface="Calibri" panose="020F0502020204030204" pitchFamily="34" charset="0"/>
            </a:endParaRPr>
          </a:p>
          <a:p>
            <a:pPr>
              <a:lnSpc>
                <a:spcPct val="150000"/>
              </a:lnSpc>
            </a:pPr>
            <a:r>
              <a:rPr lang="en-US" sz="2800" dirty="0">
                <a:latin typeface="Calibri" panose="020F0502020204030204" pitchFamily="34" charset="0"/>
              </a:rPr>
              <a:t>Magnetic Force Microscopy (MFM)</a:t>
            </a:r>
            <a:endParaRPr lang="en-US" sz="2800" dirty="0">
              <a:latin typeface="Calibri" panose="020F0502020204030204" pitchFamily="34" charset="0"/>
            </a:endParaRPr>
          </a:p>
          <a:p>
            <a:pPr>
              <a:lnSpc>
                <a:spcPct val="150000"/>
              </a:lnSpc>
            </a:pPr>
            <a:r>
              <a:rPr lang="en-US" sz="2800" dirty="0">
                <a:latin typeface="Calibri" panose="020F0502020204030204" pitchFamily="34" charset="0"/>
              </a:rPr>
              <a:t>Electric Force Microscopy (EFM)</a:t>
            </a:r>
            <a:endParaRPr lang="en-US" sz="2800" dirty="0">
              <a:latin typeface="Calibri" panose="020F0502020204030204" pitchFamily="34" charset="0"/>
            </a:endParaRPr>
          </a:p>
          <a:p>
            <a:pPr>
              <a:lnSpc>
                <a:spcPct val="150000"/>
              </a:lnSpc>
            </a:pPr>
            <a:r>
              <a:rPr lang="en-US" sz="2800" dirty="0">
                <a:latin typeface="Calibri" panose="020F0502020204030204" pitchFamily="34" charset="0"/>
              </a:rPr>
              <a:t>Scanning Capacitance Microscopy (SCM)</a:t>
            </a:r>
            <a:endParaRPr lang="en-US" sz="2800" dirty="0">
              <a:latin typeface="Calibri" panose="020F0502020204030204" pitchFamily="34" charset="0"/>
            </a:endParaRPr>
          </a:p>
          <a:p>
            <a:pPr>
              <a:lnSpc>
                <a:spcPct val="150000"/>
              </a:lnSpc>
            </a:pPr>
            <a:r>
              <a:rPr lang="en-US" sz="2800" dirty="0" err="1">
                <a:latin typeface="Calibri" panose="020F0502020204030204" pitchFamily="34" charset="0"/>
              </a:rPr>
              <a:t>Torsional</a:t>
            </a:r>
            <a:r>
              <a:rPr lang="en-US" sz="2800" dirty="0">
                <a:latin typeface="Calibri" panose="020F0502020204030204" pitchFamily="34" charset="0"/>
              </a:rPr>
              <a:t> Resistance Mode (</a:t>
            </a:r>
            <a:r>
              <a:rPr lang="en-US" sz="2800" dirty="0" err="1">
                <a:latin typeface="Calibri" panose="020F0502020204030204" pitchFamily="34" charset="0"/>
              </a:rPr>
              <a:t>TRmode</a:t>
            </a:r>
            <a:r>
              <a:rPr lang="en-US" sz="2800" dirty="0">
                <a:latin typeface="Calibri" panose="020F0502020204030204" pitchFamily="34" charset="0"/>
              </a:rPr>
              <a:t>)</a:t>
            </a:r>
            <a:endParaRPr lang="en-US" sz="2800" dirty="0">
              <a:latin typeface="Calibri" panose="020F0502020204030204" pitchFamily="34" charset="0"/>
            </a:endParaRPr>
          </a:p>
          <a:p>
            <a:pPr>
              <a:lnSpc>
                <a:spcPct val="150000"/>
              </a:lnSpc>
            </a:pPr>
            <a:r>
              <a:rPr lang="en-US" sz="2800" dirty="0">
                <a:latin typeface="Calibri" panose="020F0502020204030204" pitchFamily="34" charset="0"/>
              </a:rPr>
              <a:t>Conductive Atomic Force Microscopy (CAFM)</a:t>
            </a:r>
            <a:endParaRPr lang="en-US" sz="2800" dirty="0">
              <a:latin typeface="Calibri" panose="020F0502020204030204" pitchFamily="34" charset="0"/>
            </a:endParaRPr>
          </a:p>
          <a:p>
            <a:pPr>
              <a:lnSpc>
                <a:spcPct val="150000"/>
              </a:lnSpc>
            </a:pPr>
            <a:r>
              <a:rPr lang="en-US" sz="2800" b="1" dirty="0">
                <a:latin typeface="Calibri" panose="020F0502020204030204" pitchFamily="34" charset="0"/>
              </a:rPr>
              <a:t>Scanning Tunneling Methods: tunneling current</a:t>
            </a:r>
            <a:endParaRPr lang="en-US" sz="2800" b="1" dirty="0">
              <a:latin typeface="Calibri" panose="020F0502020204030204" pitchFamily="34" charset="0"/>
            </a:endParaRPr>
          </a:p>
          <a:p>
            <a:pPr>
              <a:lnSpc>
                <a:spcPct val="150000"/>
              </a:lnSpc>
            </a:pPr>
            <a:r>
              <a:rPr lang="en-US" sz="2800" dirty="0">
                <a:latin typeface="Calibri" panose="020F0502020204030204" pitchFamily="34" charset="0"/>
              </a:rPr>
              <a:t>Tunneling Atomic Force Microscopy (TUNA)</a:t>
            </a:r>
            <a:endParaRPr lang="en-US" sz="28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1"/>
          <p:cNvSpPr>
            <a:spLocks noGrp="1"/>
          </p:cNvSpPr>
          <p:nvPr>
            <p:ph type="dt" sz="quarter" idx="10"/>
          </p:nvPr>
        </p:nvSpPr>
        <p:spPr/>
        <p:txBody>
          <a:bodyPr/>
          <a:lstStyle/>
          <a:p>
            <a:pPr defTabSz="838200">
              <a:defRPr/>
            </a:pPr>
            <a:fld id="{FF93FAFB-C09C-4870-BE65-23E0C2B74184}" type="datetime2">
              <a:rPr lang="en-US"/>
            </a:fld>
            <a:endParaRPr lang="en-US"/>
          </a:p>
        </p:txBody>
      </p:sp>
      <p:sp>
        <p:nvSpPr>
          <p:cNvPr id="43011" name="Slide Number Placeholder 3"/>
          <p:cNvSpPr>
            <a:spLocks noGrp="1"/>
          </p:cNvSpPr>
          <p:nvPr>
            <p:ph type="sldNum" sz="quarter" idx="12"/>
          </p:nvPr>
        </p:nvSpPr>
        <p:spPr/>
        <p:txBody>
          <a:bodyPr/>
          <a:lstStyle/>
          <a:p>
            <a:pPr defTabSz="838200">
              <a:defRPr/>
            </a:pPr>
            <a:fld id="{D71AFC9E-8034-4114-BC52-B68AA76E7A00}" type="slidenum">
              <a:rPr lang="en-US"/>
            </a:fld>
            <a:endParaRPr lang="en-US"/>
          </a:p>
        </p:txBody>
      </p:sp>
      <p:sp>
        <p:nvSpPr>
          <p:cNvPr id="15364" name="Text Box 15"/>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15365" name="Rectangle 16"/>
          <p:cNvSpPr>
            <a:spLocks noChangeArrowheads="1"/>
          </p:cNvSpPr>
          <p:nvPr/>
        </p:nvSpPr>
        <p:spPr bwMode="auto">
          <a:xfrm>
            <a:off x="369888" y="923925"/>
            <a:ext cx="8774112" cy="4524375"/>
          </a:xfrm>
          <a:prstGeom prst="rect">
            <a:avLst/>
          </a:prstGeom>
          <a:noFill/>
          <a:ln w="9525" algn="ctr">
            <a:noFill/>
            <a:miter lim="800000"/>
          </a:ln>
        </p:spPr>
        <p:txBody>
          <a:bodyPr lIns="91433" tIns="45716" rIns="91433" bIns="45716">
            <a:spAutoFit/>
          </a:bodyPr>
          <a:lstStyle/>
          <a:p>
            <a:pPr defTabSz="838200"/>
            <a:r>
              <a:rPr lang="en-US" sz="2400">
                <a:solidFill>
                  <a:srgbClr val="0000FF"/>
                </a:solidFill>
                <a:latin typeface="Calibri" panose="020F0502020204030204" pitchFamily="34" charset="0"/>
              </a:rPr>
              <a:t>Key modern technologies, for example, television, computer, flash memory for digital camera results from the knowledge we have gained from electrons. It is hardly to think what our daily life looks like without electrons.</a:t>
            </a:r>
            <a:endParaRPr lang="en-US" sz="2400">
              <a:solidFill>
                <a:srgbClr val="0000FF"/>
              </a:solidFill>
              <a:latin typeface="Calibri" panose="020F0502020204030204" pitchFamily="34" charset="0"/>
            </a:endParaRPr>
          </a:p>
          <a:p>
            <a:pPr defTabSz="838200"/>
            <a:endParaRPr lang="en-US" sz="2400">
              <a:solidFill>
                <a:srgbClr val="0000FF"/>
              </a:solidFill>
              <a:latin typeface="Calibri" panose="020F0502020204030204" pitchFamily="34" charset="0"/>
            </a:endParaRPr>
          </a:p>
          <a:p>
            <a:pPr defTabSz="838200"/>
            <a:r>
              <a:rPr lang="en-US" sz="2400">
                <a:solidFill>
                  <a:srgbClr val="FF0000"/>
                </a:solidFill>
                <a:latin typeface="Calibri" panose="020F0502020204030204" pitchFamily="34" charset="0"/>
              </a:rPr>
              <a:t>Electrons not only have huge impacts on our daily life, but also provide</a:t>
            </a:r>
            <a:endParaRPr lang="en-US" sz="2400">
              <a:solidFill>
                <a:srgbClr val="FF0000"/>
              </a:solidFill>
              <a:latin typeface="Calibri" panose="020F0502020204030204" pitchFamily="34" charset="0"/>
            </a:endParaRPr>
          </a:p>
          <a:p>
            <a:pPr defTabSz="838200"/>
            <a:r>
              <a:rPr lang="en-US" sz="2400">
                <a:solidFill>
                  <a:srgbClr val="FF0000"/>
                </a:solidFill>
                <a:latin typeface="Calibri" panose="020F0502020204030204" pitchFamily="34" charset="0"/>
              </a:rPr>
              <a:t>us with a key to explore nano-world which attracted tremendous attention in</a:t>
            </a:r>
            <a:endParaRPr lang="en-US" sz="2400">
              <a:solidFill>
                <a:srgbClr val="FF0000"/>
              </a:solidFill>
              <a:latin typeface="Calibri" panose="020F0502020204030204" pitchFamily="34" charset="0"/>
            </a:endParaRPr>
          </a:p>
          <a:p>
            <a:pPr defTabSz="838200"/>
            <a:r>
              <a:rPr lang="en-US" sz="2400">
                <a:solidFill>
                  <a:srgbClr val="FF0000"/>
                </a:solidFill>
                <a:latin typeface="Calibri" panose="020F0502020204030204" pitchFamily="34" charset="0"/>
              </a:rPr>
              <a:t>recent years. Electrons will play a key role for us to gain knowledge from the nano-world and develop new science and technology (now called Nanoscience and nanotechnology).</a:t>
            </a:r>
            <a:endParaRPr lang="en-US" sz="2400">
              <a:solidFill>
                <a:srgbClr val="FF0000"/>
              </a:solidFill>
              <a:latin typeface="Calibri" panose="020F0502020204030204" pitchFamily="34" charset="0"/>
            </a:endParaRPr>
          </a:p>
        </p:txBody>
      </p:sp>
      <p:sp>
        <p:nvSpPr>
          <p:cNvPr id="15366" name="Oval 18"/>
          <p:cNvSpPr>
            <a:spLocks noChangeArrowheads="1"/>
          </p:cNvSpPr>
          <p:nvPr/>
        </p:nvSpPr>
        <p:spPr bwMode="auto">
          <a:xfrm>
            <a:off x="2327275" y="5437188"/>
            <a:ext cx="4529138" cy="735012"/>
          </a:xfrm>
          <a:prstGeom prst="ellipse">
            <a:avLst/>
          </a:prstGeom>
          <a:solidFill>
            <a:srgbClr val="EAEAEA"/>
          </a:solidFill>
          <a:ln w="9525" algn="ctr">
            <a:noFill/>
            <a:round/>
          </a:ln>
        </p:spPr>
        <p:txBody>
          <a:bodyPr wrap="none" lIns="91433" tIns="45716" rIns="91433" bIns="45716" anchor="ctr">
            <a:spAutoFit/>
          </a:bodyPr>
          <a:lstStyle/>
          <a:p>
            <a:pPr defTabSz="838200"/>
            <a:r>
              <a:rPr lang="en-US" sz="2800" b="1">
                <a:latin typeface="Calibri" panose="020F0502020204030204" pitchFamily="34" charset="0"/>
              </a:rPr>
              <a:t>Electron Microscope</a:t>
            </a:r>
            <a:endParaRPr lang="en-US" sz="2800" b="1">
              <a:latin typeface="Calibri" panose="020F0502020204030204"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3"/>
          <p:cNvPicPr>
            <a:picLocks noChangeAspect="1" noChangeArrowheads="1"/>
          </p:cNvPicPr>
          <p:nvPr/>
        </p:nvPicPr>
        <p:blipFill>
          <a:blip r:embed="rId1"/>
          <a:srcRect/>
          <a:stretch>
            <a:fillRect/>
          </a:stretch>
        </p:blipFill>
        <p:spPr bwMode="auto">
          <a:xfrm>
            <a:off x="457200" y="77788"/>
            <a:ext cx="7924800" cy="6702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Date Placeholder 1"/>
          <p:cNvSpPr>
            <a:spLocks noGrp="1"/>
          </p:cNvSpPr>
          <p:nvPr>
            <p:ph type="dt" sz="quarter" idx="10"/>
          </p:nvPr>
        </p:nvSpPr>
        <p:spPr/>
        <p:txBody>
          <a:bodyPr/>
          <a:lstStyle/>
          <a:p>
            <a:pPr defTabSz="838200">
              <a:defRPr/>
            </a:pPr>
            <a:fld id="{1B068E3D-122A-4810-AC9E-87AA7D260A50}" type="datetime2">
              <a:rPr lang="en-US"/>
            </a:fld>
            <a:endParaRPr lang="en-US"/>
          </a:p>
        </p:txBody>
      </p:sp>
      <p:sp>
        <p:nvSpPr>
          <p:cNvPr id="102403" name="Slide Number Placeholder 3"/>
          <p:cNvSpPr>
            <a:spLocks noGrp="1"/>
          </p:cNvSpPr>
          <p:nvPr>
            <p:ph type="sldNum" sz="quarter" idx="12"/>
          </p:nvPr>
        </p:nvSpPr>
        <p:spPr/>
        <p:txBody>
          <a:bodyPr/>
          <a:lstStyle/>
          <a:p>
            <a:pPr defTabSz="838200">
              <a:defRPr/>
            </a:pPr>
            <a:fld id="{AB775E35-1DAD-490F-82F2-6B2E4C996B9E}" type="slidenum">
              <a:rPr lang="en-US"/>
            </a:fld>
            <a:endParaRPr lang="en-US"/>
          </a:p>
        </p:txBody>
      </p:sp>
      <p:pic>
        <p:nvPicPr>
          <p:cNvPr id="67588" name="Picture 9"/>
          <p:cNvPicPr>
            <a:picLocks noChangeAspect="1" noChangeArrowheads="1"/>
          </p:cNvPicPr>
          <p:nvPr/>
        </p:nvPicPr>
        <p:blipFill>
          <a:blip r:embed="rId1"/>
          <a:srcRect/>
          <a:stretch>
            <a:fillRect/>
          </a:stretch>
        </p:blipFill>
        <p:spPr bwMode="auto">
          <a:xfrm>
            <a:off x="228600" y="469900"/>
            <a:ext cx="3222625" cy="3027363"/>
          </a:xfrm>
          <a:prstGeom prst="rect">
            <a:avLst/>
          </a:prstGeom>
          <a:noFill/>
          <a:ln w="9525">
            <a:noFill/>
            <a:miter lim="800000"/>
            <a:headEnd/>
            <a:tailEnd/>
          </a:ln>
        </p:spPr>
      </p:pic>
      <p:pic>
        <p:nvPicPr>
          <p:cNvPr id="67589" name="Picture 10"/>
          <p:cNvPicPr>
            <a:picLocks noChangeAspect="1" noChangeArrowheads="1"/>
          </p:cNvPicPr>
          <p:nvPr/>
        </p:nvPicPr>
        <p:blipFill>
          <a:blip r:embed="rId2"/>
          <a:srcRect/>
          <a:stretch>
            <a:fillRect/>
          </a:stretch>
        </p:blipFill>
        <p:spPr bwMode="auto">
          <a:xfrm>
            <a:off x="5622925" y="544513"/>
            <a:ext cx="3013075" cy="3151187"/>
          </a:xfrm>
          <a:prstGeom prst="rect">
            <a:avLst/>
          </a:prstGeom>
          <a:noFill/>
          <a:ln w="9525">
            <a:noFill/>
            <a:miter lim="800000"/>
            <a:headEnd/>
            <a:tailEnd/>
          </a:ln>
        </p:spPr>
      </p:pic>
      <p:pic>
        <p:nvPicPr>
          <p:cNvPr id="67590" name="Picture 11"/>
          <p:cNvPicPr>
            <a:picLocks noChangeAspect="1" noChangeArrowheads="1"/>
          </p:cNvPicPr>
          <p:nvPr/>
        </p:nvPicPr>
        <p:blipFill>
          <a:blip r:embed="rId3"/>
          <a:srcRect/>
          <a:stretch>
            <a:fillRect/>
          </a:stretch>
        </p:blipFill>
        <p:spPr bwMode="auto">
          <a:xfrm>
            <a:off x="4430713" y="3732213"/>
            <a:ext cx="3152775" cy="2871787"/>
          </a:xfrm>
          <a:prstGeom prst="rect">
            <a:avLst/>
          </a:prstGeom>
          <a:noFill/>
          <a:ln w="9525">
            <a:noFill/>
            <a:miter lim="800000"/>
            <a:headEnd/>
            <a:tailEnd/>
          </a:ln>
        </p:spPr>
      </p:pic>
      <p:pic>
        <p:nvPicPr>
          <p:cNvPr id="67591" name="Picture 12"/>
          <p:cNvPicPr>
            <a:picLocks noChangeAspect="1" noChangeArrowheads="1"/>
          </p:cNvPicPr>
          <p:nvPr/>
        </p:nvPicPr>
        <p:blipFill>
          <a:blip r:embed="rId4"/>
          <a:srcRect/>
          <a:stretch>
            <a:fillRect/>
          </a:stretch>
        </p:blipFill>
        <p:spPr bwMode="auto">
          <a:xfrm>
            <a:off x="1000125" y="3581400"/>
            <a:ext cx="2343150" cy="2655888"/>
          </a:xfrm>
          <a:prstGeom prst="rect">
            <a:avLst/>
          </a:prstGeom>
          <a:noFill/>
          <a:ln w="9525">
            <a:noFill/>
            <a:miter lim="800000"/>
            <a:headEnd/>
            <a:tailEnd/>
          </a:ln>
        </p:spPr>
      </p:pic>
      <p:sp>
        <p:nvSpPr>
          <p:cNvPr id="67592" name="Text Box 13"/>
          <p:cNvSpPr txBox="1">
            <a:spLocks noChangeArrowheads="1"/>
          </p:cNvSpPr>
          <p:nvPr/>
        </p:nvSpPr>
        <p:spPr bwMode="auto">
          <a:xfrm rot="-5400000">
            <a:off x="7808912" y="1589088"/>
            <a:ext cx="2276475" cy="368300"/>
          </a:xfrm>
          <a:prstGeom prst="rect">
            <a:avLst/>
          </a:prstGeom>
          <a:noFill/>
          <a:ln w="9525" algn="ctr">
            <a:noFill/>
            <a:miter lim="800000"/>
          </a:ln>
        </p:spPr>
        <p:txBody>
          <a:bodyPr wrap="none">
            <a:spAutoFit/>
          </a:bodyPr>
          <a:lstStyle/>
          <a:p>
            <a:pPr defTabSz="838200"/>
            <a:r>
              <a:rPr lang="en-US">
                <a:latin typeface="Calibri" panose="020F0502020204030204" pitchFamily="34" charset="0"/>
              </a:rPr>
              <a:t>CD with Nanoparticles</a:t>
            </a:r>
            <a:endParaRPr lang="en-US">
              <a:latin typeface="Calibri" panose="020F0502020204030204" pitchFamily="34" charset="0"/>
            </a:endParaRPr>
          </a:p>
        </p:txBody>
      </p:sp>
      <p:sp>
        <p:nvSpPr>
          <p:cNvPr id="67593" name="Text Box 14"/>
          <p:cNvSpPr txBox="1">
            <a:spLocks noChangeArrowheads="1"/>
          </p:cNvSpPr>
          <p:nvPr/>
        </p:nvSpPr>
        <p:spPr bwMode="auto">
          <a:xfrm rot="-5400000">
            <a:off x="3844925" y="1744663"/>
            <a:ext cx="450850" cy="368300"/>
          </a:xfrm>
          <a:prstGeom prst="rect">
            <a:avLst/>
          </a:prstGeom>
          <a:noFill/>
          <a:ln w="9525" algn="ctr">
            <a:noFill/>
            <a:miter lim="800000"/>
          </a:ln>
        </p:spPr>
        <p:txBody>
          <a:bodyPr wrap="none">
            <a:spAutoFit/>
          </a:bodyPr>
          <a:lstStyle/>
          <a:p>
            <a:pPr defTabSz="838200"/>
            <a:r>
              <a:rPr lang="en-US">
                <a:latin typeface="Calibri" panose="020F0502020204030204" pitchFamily="34" charset="0"/>
              </a:rPr>
              <a:t>CD</a:t>
            </a:r>
            <a:endParaRPr lang="en-US">
              <a:latin typeface="Calibri" panose="020F0502020204030204" pitchFamily="34" charset="0"/>
            </a:endParaRPr>
          </a:p>
        </p:txBody>
      </p:sp>
      <p:sp>
        <p:nvSpPr>
          <p:cNvPr id="67594" name="Text Box 15"/>
          <p:cNvSpPr txBox="1">
            <a:spLocks noChangeArrowheads="1"/>
          </p:cNvSpPr>
          <p:nvPr/>
        </p:nvSpPr>
        <p:spPr bwMode="auto">
          <a:xfrm rot="-5400000">
            <a:off x="3331368" y="4895057"/>
            <a:ext cx="1058863" cy="368300"/>
          </a:xfrm>
          <a:prstGeom prst="rect">
            <a:avLst/>
          </a:prstGeom>
          <a:noFill/>
          <a:ln w="9525" algn="ctr">
            <a:noFill/>
            <a:miter lim="800000"/>
          </a:ln>
        </p:spPr>
        <p:txBody>
          <a:bodyPr wrap="none">
            <a:spAutoFit/>
          </a:bodyPr>
          <a:lstStyle/>
          <a:p>
            <a:pPr defTabSz="838200"/>
            <a:r>
              <a:rPr lang="en-US">
                <a:latin typeface="Calibri" panose="020F0502020204030204" pitchFamily="34" charset="0"/>
              </a:rPr>
              <a:t>TEM Grid</a:t>
            </a:r>
            <a:endParaRPr lang="en-US">
              <a:latin typeface="Calibri" panose="020F0502020204030204" pitchFamily="34" charset="0"/>
            </a:endParaRPr>
          </a:p>
        </p:txBody>
      </p:sp>
      <p:sp>
        <p:nvSpPr>
          <p:cNvPr id="67595" name="Text Box 16"/>
          <p:cNvSpPr txBox="1">
            <a:spLocks noChangeArrowheads="1"/>
          </p:cNvSpPr>
          <p:nvPr/>
        </p:nvSpPr>
        <p:spPr bwMode="auto">
          <a:xfrm rot="-5400000">
            <a:off x="7532688" y="4908550"/>
            <a:ext cx="1058862" cy="369888"/>
          </a:xfrm>
          <a:prstGeom prst="rect">
            <a:avLst/>
          </a:prstGeom>
          <a:noFill/>
          <a:ln w="9525" algn="ctr">
            <a:noFill/>
            <a:miter lim="800000"/>
          </a:ln>
        </p:spPr>
        <p:txBody>
          <a:bodyPr wrap="none">
            <a:spAutoFit/>
          </a:bodyPr>
          <a:lstStyle/>
          <a:p>
            <a:pPr defTabSz="838200"/>
            <a:r>
              <a:rPr lang="en-US">
                <a:latin typeface="Calibri" panose="020F0502020204030204" pitchFamily="34" charset="0"/>
              </a:rPr>
              <a:t>TEM Grid</a:t>
            </a:r>
            <a:endParaRPr lang="en-US">
              <a:latin typeface="Calibri" panose="020F0502020204030204" pitchFamily="34" charset="0"/>
            </a:endParaRPr>
          </a:p>
        </p:txBody>
      </p:sp>
      <p:sp>
        <p:nvSpPr>
          <p:cNvPr id="67596" name="Text Box 17"/>
          <p:cNvSpPr txBox="1">
            <a:spLocks noChangeArrowheads="1"/>
          </p:cNvSpPr>
          <p:nvPr/>
        </p:nvSpPr>
        <p:spPr bwMode="auto">
          <a:xfrm>
            <a:off x="3479800" y="849313"/>
            <a:ext cx="2084388" cy="584200"/>
          </a:xfrm>
          <a:prstGeom prst="rect">
            <a:avLst/>
          </a:prstGeom>
          <a:noFill/>
          <a:ln w="9525" algn="ctr">
            <a:noFill/>
            <a:miter lim="800000"/>
          </a:ln>
        </p:spPr>
        <p:txBody>
          <a:bodyPr wrap="none">
            <a:spAutoFit/>
          </a:bodyPr>
          <a:lstStyle/>
          <a:p>
            <a:pPr defTabSz="838200"/>
            <a:r>
              <a:rPr lang="en-US" sz="3200">
                <a:latin typeface="Calibri" panose="020F0502020204030204" pitchFamily="34" charset="0"/>
              </a:rPr>
              <a:t>AFM Result</a:t>
            </a:r>
            <a:endParaRPr lang="en-US" sz="3200">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Date Placeholder 1"/>
          <p:cNvSpPr>
            <a:spLocks noGrp="1"/>
          </p:cNvSpPr>
          <p:nvPr>
            <p:ph type="dt" sz="quarter" idx="10"/>
          </p:nvPr>
        </p:nvSpPr>
        <p:spPr/>
        <p:txBody>
          <a:bodyPr/>
          <a:lstStyle/>
          <a:p>
            <a:pPr defTabSz="838200">
              <a:defRPr/>
            </a:pPr>
            <a:fld id="{17B9E72F-CC46-40A8-A2B3-CBCDE1DB9D40}" type="datetime2">
              <a:rPr lang="en-US"/>
            </a:fld>
            <a:endParaRPr lang="en-US"/>
          </a:p>
        </p:txBody>
      </p:sp>
      <p:sp>
        <p:nvSpPr>
          <p:cNvPr id="103427" name="Slide Number Placeholder 3"/>
          <p:cNvSpPr>
            <a:spLocks noGrp="1"/>
          </p:cNvSpPr>
          <p:nvPr>
            <p:ph type="sldNum" sz="quarter" idx="12"/>
          </p:nvPr>
        </p:nvSpPr>
        <p:spPr/>
        <p:txBody>
          <a:bodyPr/>
          <a:lstStyle/>
          <a:p>
            <a:pPr defTabSz="838200">
              <a:defRPr/>
            </a:pPr>
            <a:fld id="{51E76B34-58F7-4BC4-9C45-D6F0F2B8F5B9}" type="slidenum">
              <a:rPr lang="en-US"/>
            </a:fld>
            <a:endParaRPr lang="en-US"/>
          </a:p>
        </p:txBody>
      </p:sp>
      <p:pic>
        <p:nvPicPr>
          <p:cNvPr id="68612" name="Picture 5"/>
          <p:cNvPicPr>
            <a:picLocks noChangeAspect="1" noChangeArrowheads="1"/>
          </p:cNvPicPr>
          <p:nvPr/>
        </p:nvPicPr>
        <p:blipFill>
          <a:blip r:embed="rId1"/>
          <a:srcRect/>
          <a:stretch>
            <a:fillRect/>
          </a:stretch>
        </p:blipFill>
        <p:spPr bwMode="auto">
          <a:xfrm>
            <a:off x="777875" y="655638"/>
            <a:ext cx="7480300" cy="53800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Date Placeholder 1"/>
          <p:cNvSpPr>
            <a:spLocks noGrp="1"/>
          </p:cNvSpPr>
          <p:nvPr>
            <p:ph type="dt" sz="quarter" idx="10"/>
          </p:nvPr>
        </p:nvSpPr>
        <p:spPr/>
        <p:txBody>
          <a:bodyPr/>
          <a:lstStyle/>
          <a:p>
            <a:pPr defTabSz="838200">
              <a:defRPr/>
            </a:pPr>
            <a:fld id="{BEBD7144-E825-4DBF-BBE5-C32235DAC495}" type="datetime2">
              <a:rPr lang="en-US"/>
            </a:fld>
            <a:endParaRPr lang="en-US"/>
          </a:p>
        </p:txBody>
      </p:sp>
      <p:sp>
        <p:nvSpPr>
          <p:cNvPr id="104451" name="Slide Number Placeholder 3"/>
          <p:cNvSpPr>
            <a:spLocks noGrp="1"/>
          </p:cNvSpPr>
          <p:nvPr>
            <p:ph type="sldNum" sz="quarter" idx="12"/>
          </p:nvPr>
        </p:nvSpPr>
        <p:spPr/>
        <p:txBody>
          <a:bodyPr/>
          <a:lstStyle/>
          <a:p>
            <a:pPr defTabSz="838200">
              <a:defRPr/>
            </a:pPr>
            <a:fld id="{17203256-6416-4C5B-BA60-AA4B1B2F14BD}" type="slidenum">
              <a:rPr lang="en-US"/>
            </a:fld>
            <a:endParaRPr lang="en-US"/>
          </a:p>
        </p:txBody>
      </p:sp>
      <p:pic>
        <p:nvPicPr>
          <p:cNvPr id="69636" name="Picture 5"/>
          <p:cNvPicPr>
            <a:picLocks noChangeAspect="1" noChangeArrowheads="1"/>
          </p:cNvPicPr>
          <p:nvPr/>
        </p:nvPicPr>
        <p:blipFill>
          <a:blip r:embed="rId1"/>
          <a:srcRect/>
          <a:stretch>
            <a:fillRect/>
          </a:stretch>
        </p:blipFill>
        <p:spPr bwMode="auto">
          <a:xfrm>
            <a:off x="152400" y="655638"/>
            <a:ext cx="8256588" cy="51355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Date Placeholder 1"/>
          <p:cNvSpPr>
            <a:spLocks noGrp="1"/>
          </p:cNvSpPr>
          <p:nvPr>
            <p:ph type="dt" sz="quarter" idx="10"/>
          </p:nvPr>
        </p:nvSpPr>
        <p:spPr/>
        <p:txBody>
          <a:bodyPr/>
          <a:lstStyle/>
          <a:p>
            <a:pPr defTabSz="838200">
              <a:defRPr/>
            </a:pPr>
            <a:fld id="{DD7CCEB7-4E51-4DF4-9693-8BBCB91EF29A}" type="datetime2">
              <a:rPr lang="en-US"/>
            </a:fld>
            <a:endParaRPr lang="en-US"/>
          </a:p>
        </p:txBody>
      </p:sp>
      <p:sp>
        <p:nvSpPr>
          <p:cNvPr id="105475" name="Slide Number Placeholder 3"/>
          <p:cNvSpPr>
            <a:spLocks noGrp="1"/>
          </p:cNvSpPr>
          <p:nvPr>
            <p:ph type="sldNum" sz="quarter" idx="12"/>
          </p:nvPr>
        </p:nvSpPr>
        <p:spPr/>
        <p:txBody>
          <a:bodyPr/>
          <a:lstStyle/>
          <a:p>
            <a:pPr defTabSz="838200">
              <a:defRPr/>
            </a:pPr>
            <a:fld id="{F546503E-0557-4C73-AC9C-C23E2976F2D1}" type="slidenum">
              <a:rPr lang="en-US"/>
            </a:fld>
            <a:endParaRPr lang="en-US"/>
          </a:p>
        </p:txBody>
      </p:sp>
      <p:pic>
        <p:nvPicPr>
          <p:cNvPr id="70660" name="Picture 5"/>
          <p:cNvPicPr>
            <a:picLocks noChangeAspect="1" noChangeArrowheads="1"/>
          </p:cNvPicPr>
          <p:nvPr/>
        </p:nvPicPr>
        <p:blipFill>
          <a:blip r:embed="rId1"/>
          <a:srcRect/>
          <a:stretch>
            <a:fillRect/>
          </a:stretch>
        </p:blipFill>
        <p:spPr bwMode="auto">
          <a:xfrm>
            <a:off x="1095375" y="655638"/>
            <a:ext cx="6818313" cy="50720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1"/>
          <a:srcRect/>
          <a:stretch>
            <a:fillRect/>
          </a:stretch>
        </p:blipFill>
        <p:spPr bwMode="auto">
          <a:xfrm>
            <a:off x="635000" y="962025"/>
            <a:ext cx="8051800" cy="3990975"/>
          </a:xfrm>
          <a:prstGeom prst="rect">
            <a:avLst/>
          </a:prstGeom>
          <a:noFill/>
          <a:ln w="9525">
            <a:noFill/>
            <a:miter lim="800000"/>
            <a:headEnd/>
            <a:tailEnd/>
          </a:ln>
        </p:spPr>
      </p:pic>
      <p:sp>
        <p:nvSpPr>
          <p:cNvPr id="71683" name="Rectangle 2"/>
          <p:cNvSpPr>
            <a:spLocks noChangeArrowheads="1"/>
          </p:cNvSpPr>
          <p:nvPr/>
        </p:nvSpPr>
        <p:spPr bwMode="auto">
          <a:xfrm>
            <a:off x="2286000" y="0"/>
            <a:ext cx="6019800" cy="523875"/>
          </a:xfrm>
          <a:prstGeom prst="rect">
            <a:avLst/>
          </a:prstGeom>
          <a:noFill/>
          <a:ln w="9525">
            <a:noFill/>
            <a:miter lim="800000"/>
          </a:ln>
        </p:spPr>
        <p:txBody>
          <a:bodyPr>
            <a:spAutoFit/>
          </a:bodyPr>
          <a:lstStyle/>
          <a:p>
            <a:r>
              <a:rPr lang="en-US" sz="2800" b="1">
                <a:solidFill>
                  <a:srgbClr val="C00000"/>
                </a:solidFill>
                <a:latin typeface="Calibri" panose="020F0502020204030204" pitchFamily="34" charset="0"/>
              </a:rPr>
              <a:t>Scanning Tunneling Microscopy</a:t>
            </a:r>
            <a:endParaRPr lang="en-US" sz="2800" b="1">
              <a:solidFill>
                <a:srgbClr val="C0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Date Placeholder 1"/>
          <p:cNvSpPr>
            <a:spLocks noGrp="1"/>
          </p:cNvSpPr>
          <p:nvPr>
            <p:ph type="dt" sz="quarter" idx="10"/>
          </p:nvPr>
        </p:nvSpPr>
        <p:spPr/>
        <p:txBody>
          <a:bodyPr/>
          <a:lstStyle/>
          <a:p>
            <a:pPr defTabSz="838200">
              <a:defRPr/>
            </a:pPr>
            <a:fld id="{EFB7556D-9DED-4BDF-925C-1C13CF40E5BA}" type="datetime2">
              <a:rPr lang="en-US"/>
            </a:fld>
            <a:endParaRPr lang="en-US"/>
          </a:p>
        </p:txBody>
      </p:sp>
      <p:sp>
        <p:nvSpPr>
          <p:cNvPr id="88067" name="Slide Number Placeholder 3"/>
          <p:cNvSpPr>
            <a:spLocks noGrp="1"/>
          </p:cNvSpPr>
          <p:nvPr>
            <p:ph type="sldNum" sz="quarter" idx="12"/>
          </p:nvPr>
        </p:nvSpPr>
        <p:spPr/>
        <p:txBody>
          <a:bodyPr/>
          <a:lstStyle/>
          <a:p>
            <a:pPr defTabSz="838200">
              <a:defRPr/>
            </a:pPr>
            <a:fld id="{6BB10418-7E10-4FF4-AD3B-9D7EFE0B7F0D}" type="slidenum">
              <a:rPr lang="en-US"/>
            </a:fld>
            <a:endParaRPr lang="en-US"/>
          </a:p>
        </p:txBody>
      </p:sp>
      <p:sp>
        <p:nvSpPr>
          <p:cNvPr id="828423" name="Rectangle 7"/>
          <p:cNvSpPr>
            <a:spLocks noChangeArrowheads="1"/>
          </p:cNvSpPr>
          <p:nvPr/>
        </p:nvSpPr>
        <p:spPr bwMode="auto">
          <a:xfrm>
            <a:off x="0" y="1066800"/>
            <a:ext cx="4010025" cy="3886200"/>
          </a:xfrm>
          <a:prstGeom prst="rect">
            <a:avLst/>
          </a:prstGeom>
          <a:noFill/>
          <a:ln w="9525">
            <a:noFill/>
            <a:miter lim="800000"/>
          </a:ln>
          <a:effectLst>
            <a:outerShdw dist="12700" dir="8100000" algn="ctr" rotWithShape="0">
              <a:srgbClr val="FFFFFF">
                <a:alpha val="75000"/>
              </a:srgbClr>
            </a:outerShdw>
          </a:effectLst>
        </p:spPr>
        <p:txBody>
          <a:bodyPr/>
          <a:lstStyle/>
          <a:p>
            <a:pPr marL="314325" indent="-314325" defTabSz="838200" fontAlgn="auto">
              <a:spcBef>
                <a:spcPct val="20000"/>
              </a:spcBef>
              <a:spcAft>
                <a:spcPts val="0"/>
              </a:spcAft>
              <a:buFontTx/>
              <a:buChar char="•"/>
              <a:defRPr/>
            </a:pPr>
            <a:r>
              <a:rPr lang="en-US" sz="2400" dirty="0">
                <a:latin typeface="+mn-lt"/>
                <a:cs typeface="+mn-cs"/>
              </a:rPr>
              <a:t>Basic principle is tunneling.</a:t>
            </a:r>
            <a:endParaRPr lang="en-US" sz="2400" dirty="0">
              <a:latin typeface="+mn-lt"/>
              <a:cs typeface="+mn-cs"/>
            </a:endParaRPr>
          </a:p>
          <a:p>
            <a:pPr marL="314325" indent="-314325" defTabSz="838200" fontAlgn="auto">
              <a:spcBef>
                <a:spcPct val="20000"/>
              </a:spcBef>
              <a:spcAft>
                <a:spcPts val="0"/>
              </a:spcAft>
              <a:buFontTx/>
              <a:buChar char="•"/>
              <a:defRPr/>
            </a:pPr>
            <a:r>
              <a:rPr lang="en-US" sz="2400" dirty="0">
                <a:latin typeface="+mn-lt"/>
                <a:cs typeface="+mn-cs"/>
              </a:rPr>
              <a:t>Tunneling current flows between tip and sample when separated by less than 100nm.</a:t>
            </a:r>
            <a:endParaRPr lang="en-US" sz="2400" dirty="0">
              <a:latin typeface="+mn-lt"/>
              <a:cs typeface="+mn-cs"/>
            </a:endParaRPr>
          </a:p>
          <a:p>
            <a:pPr marL="314325" indent="-314325" defTabSz="838200" fontAlgn="auto">
              <a:spcBef>
                <a:spcPct val="20000"/>
              </a:spcBef>
              <a:spcAft>
                <a:spcPts val="0"/>
              </a:spcAft>
              <a:buFontTx/>
              <a:buChar char="•"/>
              <a:defRPr/>
            </a:pPr>
            <a:r>
              <a:rPr lang="en-US" sz="2400" dirty="0">
                <a:latin typeface="+mn-lt"/>
                <a:cs typeface="+mn-cs"/>
              </a:rPr>
              <a:t>The tunneling current  gives us atomic information about the surface as the tip scans.</a:t>
            </a:r>
            <a:endParaRPr lang="en-US" sz="2400" dirty="0">
              <a:latin typeface="+mn-lt"/>
              <a:cs typeface="+mn-cs"/>
            </a:endParaRPr>
          </a:p>
        </p:txBody>
      </p:sp>
      <p:pic>
        <p:nvPicPr>
          <p:cNvPr id="72709" name="Picture 8" descr="stm2"/>
          <p:cNvPicPr>
            <a:picLocks noChangeAspect="1" noChangeArrowheads="1"/>
          </p:cNvPicPr>
          <p:nvPr/>
        </p:nvPicPr>
        <p:blipFill>
          <a:blip r:embed="rId1"/>
          <a:srcRect/>
          <a:stretch>
            <a:fillRect/>
          </a:stretch>
        </p:blipFill>
        <p:spPr bwMode="auto">
          <a:xfrm>
            <a:off x="4219575" y="990600"/>
            <a:ext cx="4932363" cy="4368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Date Placeholder 1"/>
          <p:cNvSpPr>
            <a:spLocks noGrp="1"/>
          </p:cNvSpPr>
          <p:nvPr>
            <p:ph type="dt" sz="quarter" idx="10"/>
          </p:nvPr>
        </p:nvSpPr>
        <p:spPr/>
        <p:txBody>
          <a:bodyPr/>
          <a:lstStyle/>
          <a:p>
            <a:pPr defTabSz="838200">
              <a:defRPr/>
            </a:pPr>
            <a:fld id="{B280265E-23D8-4F0A-BA0C-6AAB64FC5D8E}" type="datetime2">
              <a:rPr lang="en-US"/>
            </a:fld>
            <a:endParaRPr lang="en-US"/>
          </a:p>
        </p:txBody>
      </p:sp>
      <p:sp>
        <p:nvSpPr>
          <p:cNvPr id="87043" name="Slide Number Placeholder 3"/>
          <p:cNvSpPr>
            <a:spLocks noGrp="1"/>
          </p:cNvSpPr>
          <p:nvPr>
            <p:ph type="sldNum" sz="quarter" idx="12"/>
          </p:nvPr>
        </p:nvSpPr>
        <p:spPr/>
        <p:txBody>
          <a:bodyPr/>
          <a:lstStyle/>
          <a:p>
            <a:pPr defTabSz="838200">
              <a:defRPr/>
            </a:pPr>
            <a:fld id="{D833281F-59A3-40AF-B8B9-E68AEDA1743A}" type="slidenum">
              <a:rPr lang="en-US"/>
            </a:fld>
            <a:endParaRPr lang="en-US"/>
          </a:p>
        </p:txBody>
      </p:sp>
      <p:pic>
        <p:nvPicPr>
          <p:cNvPr id="73732" name="Picture 5"/>
          <p:cNvPicPr>
            <a:picLocks noChangeAspect="1" noChangeArrowheads="1"/>
          </p:cNvPicPr>
          <p:nvPr/>
        </p:nvPicPr>
        <p:blipFill>
          <a:blip r:embed="rId1"/>
          <a:srcRect/>
          <a:stretch>
            <a:fillRect/>
          </a:stretch>
        </p:blipFill>
        <p:spPr bwMode="auto">
          <a:xfrm>
            <a:off x="-75883" y="369888"/>
            <a:ext cx="8875713" cy="5268912"/>
          </a:xfrm>
          <a:prstGeom prst="rect">
            <a:avLst/>
          </a:prstGeom>
          <a:noFill/>
          <a:ln w="9525">
            <a:noFill/>
            <a:miter lim="800000"/>
            <a:headEnd/>
            <a:tailEnd/>
          </a:ln>
        </p:spPr>
      </p:pic>
      <p:sp>
        <p:nvSpPr>
          <p:cNvPr id="73733" name="Rectangle 6"/>
          <p:cNvSpPr>
            <a:spLocks noChangeArrowheads="1"/>
          </p:cNvSpPr>
          <p:nvPr/>
        </p:nvSpPr>
        <p:spPr bwMode="auto">
          <a:xfrm>
            <a:off x="7848600" y="3733800"/>
            <a:ext cx="1447800" cy="1169988"/>
          </a:xfrm>
          <a:prstGeom prst="rect">
            <a:avLst/>
          </a:prstGeom>
          <a:noFill/>
          <a:ln w="9525">
            <a:noFill/>
            <a:miter lim="800000"/>
          </a:ln>
        </p:spPr>
        <p:txBody>
          <a:bodyPr>
            <a:spAutoFit/>
          </a:bodyPr>
          <a:lstStyle/>
          <a:p>
            <a:r>
              <a:rPr lang="en-US" sz="1400">
                <a:solidFill>
                  <a:srgbClr val="C00000"/>
                </a:solidFill>
                <a:latin typeface="Calibri" panose="020F0502020204030204" pitchFamily="34" charset="0"/>
              </a:rPr>
              <a:t>Constant height mode (tip at fixed height, current change measured)</a:t>
            </a:r>
            <a:endParaRPr lang="en-US" sz="1400">
              <a:solidFill>
                <a:srgbClr val="C00000"/>
              </a:solidFill>
              <a:latin typeface="Calibri" panose="020F0502020204030204" pitchFamily="34" charset="0"/>
            </a:endParaRPr>
          </a:p>
        </p:txBody>
      </p:sp>
      <p:sp>
        <p:nvSpPr>
          <p:cNvPr id="73734" name="Rectangle 7"/>
          <p:cNvSpPr>
            <a:spLocks noChangeArrowheads="1"/>
          </p:cNvSpPr>
          <p:nvPr/>
        </p:nvSpPr>
        <p:spPr bwMode="auto">
          <a:xfrm>
            <a:off x="8077200" y="2362200"/>
            <a:ext cx="1143000" cy="1200150"/>
          </a:xfrm>
          <a:prstGeom prst="rect">
            <a:avLst/>
          </a:prstGeom>
          <a:noFill/>
          <a:ln w="9525">
            <a:noFill/>
            <a:miter lim="800000"/>
          </a:ln>
        </p:spPr>
        <p:txBody>
          <a:bodyPr>
            <a:spAutoFit/>
          </a:bodyPr>
          <a:lstStyle/>
          <a:p>
            <a:r>
              <a:rPr lang="fr-FR">
                <a:latin typeface="Calibri" panose="020F0502020204030204" pitchFamily="34" charset="0"/>
              </a:rPr>
              <a:t>constant tunneling current mode</a:t>
            </a:r>
            <a:endParaRPr lang="en-US">
              <a:latin typeface="Calibri" panose="020F0502020204030204" pitchFamily="34" charset="0"/>
            </a:endParaRPr>
          </a:p>
        </p:txBody>
      </p:sp>
      <p:sp>
        <p:nvSpPr>
          <p:cNvPr id="73735" name="TextBox 8"/>
          <p:cNvSpPr txBox="1">
            <a:spLocks noChangeArrowheads="1"/>
          </p:cNvSpPr>
          <p:nvPr/>
        </p:nvSpPr>
        <p:spPr bwMode="auto">
          <a:xfrm>
            <a:off x="0" y="5638800"/>
            <a:ext cx="8178800" cy="923925"/>
          </a:xfrm>
          <a:prstGeom prst="rect">
            <a:avLst/>
          </a:prstGeom>
          <a:noFill/>
          <a:ln w="9525">
            <a:noFill/>
            <a:miter lim="800000"/>
          </a:ln>
        </p:spPr>
        <p:txBody>
          <a:bodyPr wrap="none">
            <a:spAutoFit/>
          </a:bodyPr>
          <a:lstStyle/>
          <a:p>
            <a:r>
              <a:rPr lang="en-US">
                <a:latin typeface="Calibri" panose="020F0502020204030204" pitchFamily="34" charset="0"/>
              </a:rPr>
              <a:t>Metals: High density of states at atoms: Atoms appear as bright protrusions</a:t>
            </a:r>
            <a:endParaRPr lang="en-US">
              <a:latin typeface="Calibri" panose="020F0502020204030204" pitchFamily="34" charset="0"/>
            </a:endParaRPr>
          </a:p>
          <a:p>
            <a:r>
              <a:rPr lang="en-US">
                <a:latin typeface="Calibri" panose="020F0502020204030204" pitchFamily="34" charset="0"/>
              </a:rPr>
              <a:t>Insulators: No conduction possible-&gt; we crash</a:t>
            </a:r>
            <a:endParaRPr lang="en-US">
              <a:latin typeface="Calibri" panose="020F0502020204030204" pitchFamily="34" charset="0"/>
            </a:endParaRPr>
          </a:p>
          <a:p>
            <a:r>
              <a:rPr lang="en-US">
                <a:latin typeface="Calibri" panose="020F0502020204030204" pitchFamily="34" charset="0"/>
              </a:rPr>
              <a:t>Semiconductor and thin oxides: Complex electronic structure at fermi level: be careful</a:t>
            </a:r>
            <a:endParaRPr lang="en-US">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Date Placeholder 1"/>
          <p:cNvSpPr>
            <a:spLocks noGrp="1"/>
          </p:cNvSpPr>
          <p:nvPr>
            <p:ph type="dt" sz="quarter" idx="10"/>
          </p:nvPr>
        </p:nvSpPr>
        <p:spPr/>
        <p:txBody>
          <a:bodyPr/>
          <a:lstStyle/>
          <a:p>
            <a:pPr defTabSz="838200">
              <a:defRPr/>
            </a:pPr>
            <a:fld id="{5E7EFE24-1598-4587-B04D-56CC2C8DFAE3}" type="datetime2">
              <a:rPr lang="en-US"/>
            </a:fld>
            <a:endParaRPr lang="en-US"/>
          </a:p>
        </p:txBody>
      </p:sp>
      <p:sp>
        <p:nvSpPr>
          <p:cNvPr id="101379" name="Slide Number Placeholder 3"/>
          <p:cNvSpPr>
            <a:spLocks noGrp="1"/>
          </p:cNvSpPr>
          <p:nvPr>
            <p:ph type="sldNum" sz="quarter" idx="12"/>
          </p:nvPr>
        </p:nvSpPr>
        <p:spPr/>
        <p:txBody>
          <a:bodyPr/>
          <a:lstStyle/>
          <a:p>
            <a:pPr defTabSz="838200">
              <a:defRPr/>
            </a:pPr>
            <a:fld id="{46C6898F-6F28-4963-A96E-C015303B23CC}" type="slidenum">
              <a:rPr lang="en-US"/>
            </a:fld>
            <a:endParaRPr lang="en-US"/>
          </a:p>
        </p:txBody>
      </p:sp>
      <p:pic>
        <p:nvPicPr>
          <p:cNvPr id="74756" name="Picture 6"/>
          <p:cNvPicPr>
            <a:picLocks noChangeAspect="1" noChangeArrowheads="1"/>
          </p:cNvPicPr>
          <p:nvPr/>
        </p:nvPicPr>
        <p:blipFill>
          <a:blip r:embed="rId1"/>
          <a:srcRect/>
          <a:stretch>
            <a:fillRect/>
          </a:stretch>
        </p:blipFill>
        <p:spPr bwMode="auto">
          <a:xfrm>
            <a:off x="2344738" y="584200"/>
            <a:ext cx="4513262" cy="5611813"/>
          </a:xfrm>
          <a:prstGeom prst="rect">
            <a:avLst/>
          </a:prstGeom>
          <a:noFill/>
          <a:ln w="9525">
            <a:noFill/>
            <a:miter lim="800000"/>
            <a:headEnd/>
            <a:tailEnd/>
          </a:ln>
        </p:spPr>
      </p:pic>
      <p:pic>
        <p:nvPicPr>
          <p:cNvPr id="74757" name="Picture 7"/>
          <p:cNvPicPr>
            <a:picLocks noChangeAspect="1" noChangeArrowheads="1"/>
          </p:cNvPicPr>
          <p:nvPr/>
        </p:nvPicPr>
        <p:blipFill>
          <a:blip r:embed="rId2"/>
          <a:srcRect/>
          <a:stretch>
            <a:fillRect/>
          </a:stretch>
        </p:blipFill>
        <p:spPr bwMode="auto">
          <a:xfrm>
            <a:off x="4038600" y="228600"/>
            <a:ext cx="1076325" cy="3508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1"/>
          <a:srcRect/>
          <a:stretch>
            <a:fillRect/>
          </a:stretch>
        </p:blipFill>
        <p:spPr bwMode="auto">
          <a:xfrm>
            <a:off x="620713" y="303213"/>
            <a:ext cx="8218487" cy="6021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1"/>
          <p:cNvSpPr>
            <a:spLocks noGrp="1"/>
          </p:cNvSpPr>
          <p:nvPr>
            <p:ph type="dt" sz="quarter" idx="10"/>
          </p:nvPr>
        </p:nvSpPr>
        <p:spPr/>
        <p:txBody>
          <a:bodyPr/>
          <a:lstStyle/>
          <a:p>
            <a:pPr defTabSz="838200">
              <a:defRPr/>
            </a:pPr>
            <a:fld id="{23659DF8-F38D-481D-BAFE-375E111B35A9}" type="datetime2">
              <a:rPr lang="en-US"/>
            </a:fld>
            <a:endParaRPr lang="en-US"/>
          </a:p>
        </p:txBody>
      </p:sp>
      <p:sp>
        <p:nvSpPr>
          <p:cNvPr id="44035" name="Slide Number Placeholder 3"/>
          <p:cNvSpPr>
            <a:spLocks noGrp="1"/>
          </p:cNvSpPr>
          <p:nvPr>
            <p:ph type="sldNum" sz="quarter" idx="12"/>
          </p:nvPr>
        </p:nvSpPr>
        <p:spPr/>
        <p:txBody>
          <a:bodyPr/>
          <a:lstStyle/>
          <a:p>
            <a:pPr defTabSz="838200">
              <a:defRPr/>
            </a:pPr>
            <a:fld id="{AF6C9D7C-FBB2-4AB9-96BE-492B6A6F8E12}" type="slidenum">
              <a:rPr lang="en-US"/>
            </a:fld>
            <a:endParaRPr lang="en-US"/>
          </a:p>
        </p:txBody>
      </p:sp>
      <p:sp>
        <p:nvSpPr>
          <p:cNvPr id="16388" name="Text Box 6"/>
          <p:cNvSpPr txBox="1">
            <a:spLocks noChangeArrowheads="1"/>
          </p:cNvSpPr>
          <p:nvPr/>
        </p:nvSpPr>
        <p:spPr bwMode="auto">
          <a:xfrm>
            <a:off x="1824038" y="684213"/>
            <a:ext cx="185737" cy="369887"/>
          </a:xfrm>
          <a:prstGeom prst="rect">
            <a:avLst/>
          </a:prstGeom>
          <a:noFill/>
          <a:ln w="9525" algn="ctr">
            <a:noFill/>
            <a:miter lim="800000"/>
          </a:ln>
        </p:spPr>
        <p:txBody>
          <a:bodyPr wrap="none" lIns="91433" tIns="45716" rIns="91433" bIns="45716">
            <a:spAutoFit/>
          </a:bodyPr>
          <a:lstStyle/>
          <a:p>
            <a:pPr defTabSz="838200"/>
            <a:endParaRPr lang="en-US">
              <a:latin typeface="Calibri" panose="020F0502020204030204" pitchFamily="34" charset="0"/>
            </a:endParaRPr>
          </a:p>
        </p:txBody>
      </p:sp>
      <p:sp>
        <p:nvSpPr>
          <p:cNvPr id="16389" name="Rectangle 10"/>
          <p:cNvSpPr>
            <a:spLocks noChangeArrowheads="1"/>
          </p:cNvSpPr>
          <p:nvPr/>
        </p:nvSpPr>
        <p:spPr bwMode="auto">
          <a:xfrm>
            <a:off x="508000" y="544513"/>
            <a:ext cx="8636000" cy="646112"/>
          </a:xfrm>
          <a:prstGeom prst="rect">
            <a:avLst/>
          </a:prstGeom>
          <a:noFill/>
          <a:ln w="9525" algn="ctr">
            <a:noFill/>
            <a:miter lim="800000"/>
          </a:ln>
        </p:spPr>
        <p:txBody>
          <a:bodyPr lIns="91433" tIns="45716" rIns="91433" bIns="45716">
            <a:spAutoFit/>
          </a:bodyPr>
          <a:lstStyle/>
          <a:p>
            <a:pPr defTabSz="838200"/>
            <a:r>
              <a:rPr lang="en-US">
                <a:latin typeface="Calibri" panose="020F0502020204030204" pitchFamily="34" charset="0"/>
              </a:rPr>
              <a:t>The relation between the wavelength (λ) of an electron of mass, </a:t>
            </a:r>
            <a:r>
              <a:rPr lang="en-US" i="1">
                <a:latin typeface="Calibri" panose="020F0502020204030204" pitchFamily="34" charset="0"/>
              </a:rPr>
              <a:t>m</a:t>
            </a:r>
            <a:r>
              <a:rPr lang="en-US">
                <a:latin typeface="Calibri" panose="020F0502020204030204" pitchFamily="34" charset="0"/>
              </a:rPr>
              <a:t>, moving at a velocity, v, is given by the de Broglie wave equation:</a:t>
            </a:r>
            <a:endParaRPr lang="en-US">
              <a:latin typeface="Calibri" panose="020F0502020204030204" pitchFamily="34" charset="0"/>
            </a:endParaRPr>
          </a:p>
        </p:txBody>
      </p:sp>
      <p:pic>
        <p:nvPicPr>
          <p:cNvPr id="16390" name="Picture 11"/>
          <p:cNvPicPr>
            <a:picLocks noChangeAspect="1" noChangeArrowheads="1"/>
          </p:cNvPicPr>
          <p:nvPr/>
        </p:nvPicPr>
        <p:blipFill>
          <a:blip r:embed="rId1"/>
          <a:srcRect/>
          <a:stretch>
            <a:fillRect/>
          </a:stretch>
        </p:blipFill>
        <p:spPr bwMode="auto">
          <a:xfrm>
            <a:off x="858838" y="1531938"/>
            <a:ext cx="1419225" cy="1060450"/>
          </a:xfrm>
          <a:prstGeom prst="rect">
            <a:avLst/>
          </a:prstGeom>
          <a:noFill/>
          <a:ln w="9525" algn="ctr">
            <a:noFill/>
            <a:miter lim="800000"/>
            <a:headEnd/>
            <a:tailEnd/>
          </a:ln>
        </p:spPr>
      </p:pic>
      <p:sp>
        <p:nvSpPr>
          <p:cNvPr id="16391" name="Text Box 12"/>
          <p:cNvSpPr txBox="1">
            <a:spLocks noChangeArrowheads="1"/>
          </p:cNvSpPr>
          <p:nvPr/>
        </p:nvSpPr>
        <p:spPr bwMode="auto">
          <a:xfrm>
            <a:off x="2679700" y="1758950"/>
            <a:ext cx="6342063" cy="461963"/>
          </a:xfrm>
          <a:prstGeom prst="rect">
            <a:avLst/>
          </a:prstGeom>
          <a:noFill/>
          <a:ln w="9525">
            <a:noFill/>
            <a:miter lim="800000"/>
          </a:ln>
        </p:spPr>
        <p:txBody>
          <a:bodyPr wrap="none" lIns="91433" tIns="45716" rIns="91433" bIns="45716">
            <a:spAutoFit/>
          </a:bodyPr>
          <a:lstStyle/>
          <a:p>
            <a:pPr eaLnBrk="0" hangingPunct="0">
              <a:spcBef>
                <a:spcPts val="500"/>
              </a:spcBef>
              <a:spcAft>
                <a:spcPts val="500"/>
              </a:spcAft>
            </a:pPr>
            <a:r>
              <a:rPr lang="en-US" sz="2400" b="1" dirty="0">
                <a:solidFill>
                  <a:schemeClr val="accent2"/>
                </a:solidFill>
                <a:latin typeface="Calibri" panose="020F0502020204030204" pitchFamily="34" charset="0"/>
              </a:rPr>
              <a:t>h = Planck's constant (6.624 X 10-27 </a:t>
            </a:r>
            <a:r>
              <a:rPr lang="en-US" sz="2400" b="1" dirty="0" smtClean="0">
                <a:solidFill>
                  <a:schemeClr val="accent2"/>
                </a:solidFill>
                <a:latin typeface="Calibri" panose="020F0502020204030204" pitchFamily="34" charset="0"/>
              </a:rPr>
              <a:t>erg-second</a:t>
            </a:r>
            <a:r>
              <a:rPr lang="en-US" sz="2400" b="1" dirty="0">
                <a:solidFill>
                  <a:schemeClr val="accent2"/>
                </a:solidFill>
                <a:latin typeface="Calibri" panose="020F0502020204030204" pitchFamily="34" charset="0"/>
              </a:rPr>
              <a:t>)</a:t>
            </a:r>
            <a:endParaRPr lang="en-US" sz="2400" b="1" dirty="0">
              <a:solidFill>
                <a:schemeClr val="accent2"/>
              </a:solidFill>
              <a:latin typeface="Calibri" panose="020F0502020204030204" pitchFamily="34" charset="0"/>
            </a:endParaRPr>
          </a:p>
        </p:txBody>
      </p:sp>
      <p:sp>
        <p:nvSpPr>
          <p:cNvPr id="16392" name="Rectangle 13"/>
          <p:cNvSpPr>
            <a:spLocks noChangeArrowheads="1"/>
          </p:cNvSpPr>
          <p:nvPr/>
        </p:nvSpPr>
        <p:spPr bwMode="auto">
          <a:xfrm>
            <a:off x="254000" y="2592388"/>
            <a:ext cx="9144000" cy="954099"/>
          </a:xfrm>
          <a:prstGeom prst="rect">
            <a:avLst/>
          </a:prstGeom>
          <a:noFill/>
          <a:ln w="9525" algn="ctr">
            <a:noFill/>
            <a:miter lim="800000"/>
          </a:ln>
        </p:spPr>
        <p:txBody>
          <a:bodyPr lIns="91433" tIns="45716" rIns="91433" bIns="45716">
            <a:spAutoFit/>
          </a:bodyPr>
          <a:lstStyle/>
          <a:p>
            <a:pPr defTabSz="838200"/>
            <a:r>
              <a:rPr lang="en-US" dirty="0">
                <a:solidFill>
                  <a:srgbClr val="FF0000"/>
                </a:solidFill>
                <a:latin typeface="Calibri" panose="020F0502020204030204" pitchFamily="34" charset="0"/>
              </a:rPr>
              <a:t>An electron of charge </a:t>
            </a:r>
            <a:r>
              <a:rPr lang="en-US" i="1" dirty="0">
                <a:solidFill>
                  <a:srgbClr val="FF0000"/>
                </a:solidFill>
                <a:latin typeface="Calibri" panose="020F0502020204030204" pitchFamily="34" charset="0"/>
              </a:rPr>
              <a:t>e</a:t>
            </a:r>
            <a:r>
              <a:rPr lang="en-US" dirty="0">
                <a:solidFill>
                  <a:srgbClr val="FF0000"/>
                </a:solidFill>
                <a:latin typeface="Calibri" panose="020F0502020204030204" pitchFamily="34" charset="0"/>
              </a:rPr>
              <a:t>(1.6x10</a:t>
            </a:r>
            <a:r>
              <a:rPr lang="en-US" baseline="30000" dirty="0">
                <a:solidFill>
                  <a:srgbClr val="FF0000"/>
                </a:solidFill>
                <a:latin typeface="Calibri" panose="020F0502020204030204" pitchFamily="34" charset="0"/>
              </a:rPr>
              <a:t>-19</a:t>
            </a:r>
            <a:r>
              <a:rPr lang="en-US" dirty="0">
                <a:solidFill>
                  <a:srgbClr val="FF0000"/>
                </a:solidFill>
                <a:latin typeface="Calibri" panose="020F0502020204030204" pitchFamily="34" charset="0"/>
              </a:rPr>
              <a:t> coulomb), and mass </a:t>
            </a:r>
            <a:r>
              <a:rPr lang="en-US" i="1" dirty="0">
                <a:solidFill>
                  <a:srgbClr val="FF0000"/>
                </a:solidFill>
                <a:latin typeface="Calibri" panose="020F0502020204030204" pitchFamily="34" charset="0"/>
              </a:rPr>
              <a:t>m </a:t>
            </a:r>
            <a:r>
              <a:rPr lang="en-US" dirty="0">
                <a:solidFill>
                  <a:srgbClr val="FF0000"/>
                </a:solidFill>
                <a:latin typeface="Calibri" panose="020F0502020204030204" pitchFamily="34" charset="0"/>
              </a:rPr>
              <a:t>(9.11x10</a:t>
            </a:r>
            <a:r>
              <a:rPr lang="en-US" baseline="30000" dirty="0">
                <a:solidFill>
                  <a:srgbClr val="FF0000"/>
                </a:solidFill>
                <a:latin typeface="Calibri" panose="020F0502020204030204" pitchFamily="34" charset="0"/>
              </a:rPr>
              <a:t>- 28</a:t>
            </a:r>
            <a:r>
              <a:rPr lang="en-US" dirty="0">
                <a:solidFill>
                  <a:srgbClr val="FF0000"/>
                </a:solidFill>
                <a:latin typeface="Calibri" panose="020F0502020204030204" pitchFamily="34" charset="0"/>
              </a:rPr>
              <a:t> gm), when passing through a potential difference of </a:t>
            </a:r>
            <a:r>
              <a:rPr lang="en-US" i="1" dirty="0">
                <a:solidFill>
                  <a:srgbClr val="FF0000"/>
                </a:solidFill>
                <a:latin typeface="Calibri" panose="020F0502020204030204" pitchFamily="34" charset="0"/>
              </a:rPr>
              <a:t>V </a:t>
            </a:r>
            <a:r>
              <a:rPr lang="en-US" dirty="0">
                <a:solidFill>
                  <a:srgbClr val="FF0000"/>
                </a:solidFill>
                <a:latin typeface="Calibri" panose="020F0502020204030204" pitchFamily="34" charset="0"/>
              </a:rPr>
              <a:t>volts (expressed in joules/coulomb), has a kinetic energy: </a:t>
            </a:r>
            <a:endParaRPr lang="en-US" dirty="0">
              <a:solidFill>
                <a:srgbClr val="FF0000"/>
              </a:solidFill>
              <a:latin typeface="Calibri" panose="020F0502020204030204" pitchFamily="34" charset="0"/>
            </a:endParaRPr>
          </a:p>
          <a:p>
            <a:pPr defTabSz="838200"/>
            <a:r>
              <a:rPr lang="en-US" dirty="0">
                <a:solidFill>
                  <a:srgbClr val="FF0000"/>
                </a:solidFill>
                <a:latin typeface="Calibri" panose="020F0502020204030204" pitchFamily="34" charset="0"/>
              </a:rPr>
              <a:t>                          </a:t>
            </a:r>
            <a:r>
              <a:rPr lang="en-US" sz="2000" dirty="0" smtClean="0">
                <a:latin typeface="Calibri" panose="020F0502020204030204" pitchFamily="34" charset="0"/>
              </a:rPr>
              <a:t>1/2mv</a:t>
            </a:r>
            <a:r>
              <a:rPr lang="en-US" sz="2000" baseline="30000" dirty="0" smtClean="0">
                <a:latin typeface="Calibri" panose="020F0502020204030204" pitchFamily="34" charset="0"/>
              </a:rPr>
              <a:t>2</a:t>
            </a:r>
            <a:r>
              <a:rPr lang="en-US" sz="2000" dirty="0" smtClean="0">
                <a:latin typeface="Calibri" panose="020F0502020204030204" pitchFamily="34" charset="0"/>
              </a:rPr>
              <a:t>=eV= </a:t>
            </a:r>
            <a:r>
              <a:rPr lang="en-US" sz="2000" dirty="0" err="1" smtClean="0">
                <a:latin typeface="Calibri" panose="020F0502020204030204" pitchFamily="34" charset="0"/>
              </a:rPr>
              <a:t>hc</a:t>
            </a:r>
            <a:r>
              <a:rPr lang="en-US" sz="2000" dirty="0" smtClean="0">
                <a:latin typeface="Calibri" panose="020F0502020204030204" pitchFamily="34" charset="0"/>
              </a:rPr>
              <a:t>/</a:t>
            </a:r>
            <a:r>
              <a:rPr lang="el-GR" sz="2000" dirty="0" smtClean="0">
                <a:latin typeface="Calibri" panose="020F0502020204030204" pitchFamily="34" charset="0"/>
              </a:rPr>
              <a:t>λ</a:t>
            </a:r>
            <a:r>
              <a:rPr lang="en-US" sz="2000" dirty="0" smtClean="0">
                <a:latin typeface="Calibri" panose="020F0502020204030204" pitchFamily="34" charset="0"/>
              </a:rPr>
              <a:t>,</a:t>
            </a:r>
            <a:endParaRPr lang="en-US" sz="2000" dirty="0">
              <a:latin typeface="Calibri" panose="020F0502020204030204" pitchFamily="34" charset="0"/>
            </a:endParaRPr>
          </a:p>
        </p:txBody>
      </p:sp>
      <p:pic>
        <p:nvPicPr>
          <p:cNvPr id="16393" name="Picture 14"/>
          <p:cNvPicPr>
            <a:picLocks noChangeAspect="1" noChangeArrowheads="1"/>
          </p:cNvPicPr>
          <p:nvPr/>
        </p:nvPicPr>
        <p:blipFill>
          <a:blip r:embed="rId2"/>
          <a:srcRect/>
          <a:stretch>
            <a:fillRect/>
          </a:stretch>
        </p:blipFill>
        <p:spPr bwMode="auto">
          <a:xfrm>
            <a:off x="3871913" y="3352800"/>
            <a:ext cx="3362325" cy="1303338"/>
          </a:xfrm>
          <a:prstGeom prst="rect">
            <a:avLst/>
          </a:prstGeom>
          <a:noFill/>
          <a:ln w="9525">
            <a:noFill/>
            <a:miter lim="800000"/>
            <a:headEnd/>
            <a:tailEnd/>
          </a:ln>
        </p:spPr>
      </p:pic>
      <p:sp>
        <p:nvSpPr>
          <p:cNvPr id="16394" name="Rectangle 15"/>
          <p:cNvSpPr>
            <a:spLocks noChangeArrowheads="1"/>
          </p:cNvSpPr>
          <p:nvPr/>
        </p:nvSpPr>
        <p:spPr bwMode="auto">
          <a:xfrm>
            <a:off x="2400300" y="4719638"/>
            <a:ext cx="4465638" cy="369887"/>
          </a:xfrm>
          <a:prstGeom prst="rect">
            <a:avLst/>
          </a:prstGeom>
          <a:noFill/>
          <a:ln w="9525" algn="ctr">
            <a:noFill/>
            <a:miter lim="800000"/>
          </a:ln>
        </p:spPr>
        <p:txBody>
          <a:bodyPr wrap="none" lIns="91433" tIns="45716" rIns="91433" bIns="45716">
            <a:spAutoFit/>
          </a:bodyPr>
          <a:lstStyle/>
          <a:p>
            <a:pPr defTabSz="838200"/>
            <a:r>
              <a:rPr lang="en-US">
                <a:latin typeface="Calibri" panose="020F0502020204030204" pitchFamily="34" charset="0"/>
              </a:rPr>
              <a:t>Since, 1 joule = 10</a:t>
            </a:r>
            <a:r>
              <a:rPr lang="en-US" baseline="30000">
                <a:latin typeface="Calibri" panose="020F0502020204030204" pitchFamily="34" charset="0"/>
              </a:rPr>
              <a:t>7</a:t>
            </a:r>
            <a:r>
              <a:rPr lang="en-US">
                <a:latin typeface="Calibri" panose="020F0502020204030204" pitchFamily="34" charset="0"/>
              </a:rPr>
              <a:t> dynecm = 10</a:t>
            </a:r>
            <a:r>
              <a:rPr lang="en-US" baseline="30000">
                <a:latin typeface="Calibri" panose="020F0502020204030204" pitchFamily="34" charset="0"/>
              </a:rPr>
              <a:t>7</a:t>
            </a:r>
            <a:r>
              <a:rPr lang="en-US">
                <a:latin typeface="Calibri" panose="020F0502020204030204" pitchFamily="34" charset="0"/>
              </a:rPr>
              <a:t> cm</a:t>
            </a:r>
            <a:r>
              <a:rPr lang="en-US" baseline="30000">
                <a:latin typeface="Calibri" panose="020F0502020204030204" pitchFamily="34" charset="0"/>
              </a:rPr>
              <a:t>2</a:t>
            </a:r>
            <a:r>
              <a:rPr lang="en-US">
                <a:latin typeface="Calibri" panose="020F0502020204030204" pitchFamily="34" charset="0"/>
              </a:rPr>
              <a:t>gm/sec</a:t>
            </a:r>
            <a:r>
              <a:rPr lang="en-US" baseline="30000">
                <a:latin typeface="Calibri" panose="020F0502020204030204" pitchFamily="34" charset="0"/>
              </a:rPr>
              <a:t>2</a:t>
            </a:r>
            <a:endParaRPr lang="en-US" baseline="30000">
              <a:latin typeface="Calibri" panose="020F0502020204030204" pitchFamily="34" charset="0"/>
            </a:endParaRPr>
          </a:p>
        </p:txBody>
      </p:sp>
      <p:pic>
        <p:nvPicPr>
          <p:cNvPr id="16395" name="Picture 16"/>
          <p:cNvPicPr>
            <a:picLocks noChangeAspect="1" noChangeArrowheads="1"/>
          </p:cNvPicPr>
          <p:nvPr/>
        </p:nvPicPr>
        <p:blipFill>
          <a:blip r:embed="rId3"/>
          <a:srcRect/>
          <a:stretch>
            <a:fillRect/>
          </a:stretch>
        </p:blipFill>
        <p:spPr bwMode="auto">
          <a:xfrm>
            <a:off x="2470150" y="5326063"/>
            <a:ext cx="3922713" cy="869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1"/>
          <a:srcRect/>
          <a:stretch>
            <a:fillRect/>
          </a:stretch>
        </p:blipFill>
        <p:spPr bwMode="auto">
          <a:xfrm>
            <a:off x="263525" y="228600"/>
            <a:ext cx="8575675" cy="6400800"/>
          </a:xfrm>
          <a:prstGeom prst="rect">
            <a:avLst/>
          </a:prstGeom>
          <a:noFill/>
          <a:ln w="9525">
            <a:noFill/>
            <a:miter lim="800000"/>
            <a:headEnd/>
            <a:tailEnd/>
          </a:ln>
        </p:spPr>
      </p:pic>
      <p:sp>
        <p:nvSpPr>
          <p:cNvPr id="76803" name="TextBox 2"/>
          <p:cNvSpPr txBox="1">
            <a:spLocks noChangeArrowheads="1"/>
          </p:cNvSpPr>
          <p:nvPr/>
        </p:nvSpPr>
        <p:spPr bwMode="auto">
          <a:xfrm>
            <a:off x="3124200" y="1447800"/>
            <a:ext cx="312738" cy="369888"/>
          </a:xfrm>
          <a:prstGeom prst="rect">
            <a:avLst/>
          </a:prstGeom>
          <a:noFill/>
          <a:ln w="9525">
            <a:noFill/>
            <a:miter lim="800000"/>
          </a:ln>
        </p:spPr>
        <p:txBody>
          <a:bodyPr wrap="none">
            <a:spAutoFit/>
          </a:bodyPr>
          <a:lstStyle/>
          <a:p>
            <a:r>
              <a:rPr lang="en-US"/>
              <a:t>e</a:t>
            </a:r>
            <a:endParaRPr lang="en-US"/>
          </a:p>
        </p:txBody>
      </p:sp>
      <p:sp>
        <p:nvSpPr>
          <p:cNvPr id="76804" name="TextBox 3"/>
          <p:cNvSpPr txBox="1">
            <a:spLocks noChangeArrowheads="1"/>
          </p:cNvSpPr>
          <p:nvPr/>
        </p:nvSpPr>
        <p:spPr bwMode="auto">
          <a:xfrm>
            <a:off x="7239000" y="4572000"/>
            <a:ext cx="269875" cy="276225"/>
          </a:xfrm>
          <a:prstGeom prst="rect">
            <a:avLst/>
          </a:prstGeom>
          <a:noFill/>
          <a:ln w="9525">
            <a:noFill/>
            <a:miter lim="800000"/>
          </a:ln>
        </p:spPr>
        <p:txBody>
          <a:bodyPr wrap="none">
            <a:spAutoFit/>
          </a:bodyPr>
          <a:lstStyle/>
          <a:p>
            <a:r>
              <a:rPr lang="en-US" sz="1200"/>
              <a:t>2</a:t>
            </a:r>
            <a:endParaRPr lang="en-US" sz="120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1"/>
          <a:srcRect/>
          <a:stretch>
            <a:fillRect/>
          </a:stretch>
        </p:blipFill>
        <p:spPr bwMode="auto">
          <a:xfrm>
            <a:off x="93663" y="368300"/>
            <a:ext cx="8974137" cy="595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1"/>
          <a:srcRect/>
          <a:stretch>
            <a:fillRect/>
          </a:stretch>
        </p:blipFill>
        <p:spPr bwMode="auto">
          <a:xfrm>
            <a:off x="990600" y="381000"/>
            <a:ext cx="759460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Date Placeholder 1"/>
          <p:cNvSpPr>
            <a:spLocks noGrp="1"/>
          </p:cNvSpPr>
          <p:nvPr>
            <p:ph type="dt" sz="quarter" idx="10"/>
          </p:nvPr>
        </p:nvSpPr>
        <p:spPr/>
        <p:txBody>
          <a:bodyPr/>
          <a:lstStyle/>
          <a:p>
            <a:pPr defTabSz="838200">
              <a:defRPr/>
            </a:pPr>
            <a:fld id="{D5F07D0E-3587-404B-8A1E-DF0A859FED5F}" type="datetime2">
              <a:rPr lang="en-US"/>
            </a:fld>
            <a:endParaRPr lang="en-US"/>
          </a:p>
        </p:txBody>
      </p:sp>
      <p:sp>
        <p:nvSpPr>
          <p:cNvPr id="90115" name="Slide Number Placeholder 3"/>
          <p:cNvSpPr>
            <a:spLocks noGrp="1"/>
          </p:cNvSpPr>
          <p:nvPr>
            <p:ph type="sldNum" sz="quarter" idx="12"/>
          </p:nvPr>
        </p:nvSpPr>
        <p:spPr/>
        <p:txBody>
          <a:bodyPr/>
          <a:lstStyle/>
          <a:p>
            <a:pPr defTabSz="838200">
              <a:defRPr/>
            </a:pPr>
            <a:fld id="{A685BDCE-5B70-4F80-BA1E-2F110A5B5DA4}" type="slidenum">
              <a:rPr lang="en-US"/>
            </a:fld>
            <a:endParaRPr lang="en-US"/>
          </a:p>
        </p:txBody>
      </p:sp>
      <p:pic>
        <p:nvPicPr>
          <p:cNvPr id="79876" name="Picture 9" descr="graphite"/>
          <p:cNvPicPr>
            <a:picLocks noChangeAspect="1" noChangeArrowheads="1"/>
          </p:cNvPicPr>
          <p:nvPr/>
        </p:nvPicPr>
        <p:blipFill>
          <a:blip r:embed="rId1"/>
          <a:srcRect/>
          <a:stretch>
            <a:fillRect/>
          </a:stretch>
        </p:blipFill>
        <p:spPr bwMode="auto">
          <a:xfrm>
            <a:off x="1209675" y="544513"/>
            <a:ext cx="7005638" cy="5692775"/>
          </a:xfrm>
          <a:prstGeom prst="rect">
            <a:avLst/>
          </a:prstGeom>
          <a:noFill/>
          <a:ln w="9525">
            <a:noFill/>
            <a:miter lim="800000"/>
            <a:headEnd/>
            <a:tailEnd/>
          </a:ln>
        </p:spPr>
      </p:pic>
      <p:sp>
        <p:nvSpPr>
          <p:cNvPr id="79877" name="Text Box 10"/>
          <p:cNvSpPr txBox="1">
            <a:spLocks noChangeArrowheads="1"/>
          </p:cNvSpPr>
          <p:nvPr/>
        </p:nvSpPr>
        <p:spPr bwMode="auto">
          <a:xfrm>
            <a:off x="4922838" y="1911350"/>
            <a:ext cx="2927350" cy="369888"/>
          </a:xfrm>
          <a:prstGeom prst="rect">
            <a:avLst/>
          </a:prstGeom>
          <a:noFill/>
          <a:ln w="9525" algn="ctr">
            <a:noFill/>
            <a:miter lim="800000"/>
          </a:ln>
        </p:spPr>
        <p:txBody>
          <a:bodyPr wrap="none">
            <a:spAutoFit/>
          </a:bodyPr>
          <a:lstStyle/>
          <a:p>
            <a:pPr defTabSz="838200"/>
            <a:r>
              <a:rPr lang="en-US">
                <a:solidFill>
                  <a:schemeClr val="bg1"/>
                </a:solidFill>
                <a:latin typeface="Calibri" panose="020F0502020204030204" pitchFamily="34" charset="0"/>
              </a:rPr>
              <a:t>STM Micrograph for Graphite</a:t>
            </a:r>
            <a:endParaRPr lang="en-US">
              <a:solidFill>
                <a:schemeClr val="bg1"/>
              </a:solidFill>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Date Placeholder 1"/>
          <p:cNvSpPr>
            <a:spLocks noGrp="1"/>
          </p:cNvSpPr>
          <p:nvPr>
            <p:ph type="dt" sz="quarter" idx="10"/>
          </p:nvPr>
        </p:nvSpPr>
        <p:spPr/>
        <p:txBody>
          <a:bodyPr/>
          <a:lstStyle/>
          <a:p>
            <a:pPr defTabSz="838200">
              <a:defRPr/>
            </a:pPr>
            <a:fld id="{C438F07E-E3E5-48B5-B17D-1AABCE66F973}" type="datetime2">
              <a:rPr lang="en-US"/>
            </a:fld>
            <a:endParaRPr lang="en-US"/>
          </a:p>
        </p:txBody>
      </p:sp>
      <p:sp>
        <p:nvSpPr>
          <p:cNvPr id="91139" name="Slide Number Placeholder 3"/>
          <p:cNvSpPr>
            <a:spLocks noGrp="1"/>
          </p:cNvSpPr>
          <p:nvPr>
            <p:ph type="sldNum" sz="quarter" idx="12"/>
          </p:nvPr>
        </p:nvSpPr>
        <p:spPr/>
        <p:txBody>
          <a:bodyPr/>
          <a:lstStyle/>
          <a:p>
            <a:pPr defTabSz="838200">
              <a:defRPr/>
            </a:pPr>
            <a:fld id="{60DF5F8B-9AF3-4F2B-AA89-67AABE0DAD52}" type="slidenum">
              <a:rPr lang="en-US"/>
            </a:fld>
            <a:endParaRPr lang="en-US"/>
          </a:p>
        </p:txBody>
      </p:sp>
      <p:pic>
        <p:nvPicPr>
          <p:cNvPr id="80900" name="Picture 9" descr="graphite1"/>
          <p:cNvPicPr>
            <a:picLocks noChangeAspect="1" noChangeArrowheads="1"/>
          </p:cNvPicPr>
          <p:nvPr/>
        </p:nvPicPr>
        <p:blipFill>
          <a:blip r:embed="rId1"/>
          <a:srcRect/>
          <a:stretch>
            <a:fillRect/>
          </a:stretch>
        </p:blipFill>
        <p:spPr bwMode="auto">
          <a:xfrm>
            <a:off x="1138238" y="620713"/>
            <a:ext cx="6724650" cy="5464175"/>
          </a:xfrm>
          <a:prstGeom prst="rect">
            <a:avLst/>
          </a:prstGeom>
          <a:noFill/>
          <a:ln w="9525">
            <a:noFill/>
            <a:miter lim="800000"/>
            <a:headEnd/>
            <a:tailEnd/>
          </a:ln>
        </p:spPr>
      </p:pic>
      <p:sp>
        <p:nvSpPr>
          <p:cNvPr id="80901" name="Text Box 10"/>
          <p:cNvSpPr txBox="1">
            <a:spLocks noChangeArrowheads="1"/>
          </p:cNvSpPr>
          <p:nvPr/>
        </p:nvSpPr>
        <p:spPr bwMode="auto">
          <a:xfrm>
            <a:off x="4430713" y="1531938"/>
            <a:ext cx="2928937" cy="369887"/>
          </a:xfrm>
          <a:prstGeom prst="rect">
            <a:avLst/>
          </a:prstGeom>
          <a:noFill/>
          <a:ln w="9525" algn="ctr">
            <a:noFill/>
            <a:miter lim="800000"/>
          </a:ln>
        </p:spPr>
        <p:txBody>
          <a:bodyPr wrap="none">
            <a:spAutoFit/>
          </a:bodyPr>
          <a:lstStyle/>
          <a:p>
            <a:pPr defTabSz="838200"/>
            <a:r>
              <a:rPr lang="en-US">
                <a:solidFill>
                  <a:schemeClr val="bg1"/>
                </a:solidFill>
                <a:latin typeface="Calibri" panose="020F0502020204030204" pitchFamily="34" charset="0"/>
              </a:rPr>
              <a:t>STM Micrograph for Graphite</a:t>
            </a:r>
            <a:endParaRPr lang="en-US">
              <a:solidFill>
                <a:schemeClr val="bg1"/>
              </a:solidFill>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1"/>
          <a:srcRect/>
          <a:stretch>
            <a:fillRect/>
          </a:stretch>
        </p:blipFill>
        <p:spPr bwMode="auto">
          <a:xfrm>
            <a:off x="666750" y="685800"/>
            <a:ext cx="7810500" cy="4505325"/>
          </a:xfrm>
          <a:prstGeom prst="rect">
            <a:avLst/>
          </a:prstGeom>
          <a:noFill/>
          <a:ln w="9525">
            <a:noFill/>
            <a:miter lim="800000"/>
            <a:headEnd/>
            <a:tailEnd/>
          </a:ln>
        </p:spPr>
      </p:pic>
      <p:sp>
        <p:nvSpPr>
          <p:cNvPr id="81923" name="Rectangle 2"/>
          <p:cNvSpPr>
            <a:spLocks noChangeArrowheads="1"/>
          </p:cNvSpPr>
          <p:nvPr/>
        </p:nvSpPr>
        <p:spPr bwMode="auto">
          <a:xfrm>
            <a:off x="3276600" y="228600"/>
            <a:ext cx="2679700" cy="369888"/>
          </a:xfrm>
          <a:prstGeom prst="rect">
            <a:avLst/>
          </a:prstGeom>
          <a:noFill/>
          <a:ln w="9525">
            <a:noFill/>
            <a:miter lim="800000"/>
          </a:ln>
        </p:spPr>
        <p:txBody>
          <a:bodyPr wrap="none">
            <a:spAutoFit/>
          </a:bodyPr>
          <a:lstStyle/>
          <a:p>
            <a:r>
              <a:rPr lang="en-US">
                <a:latin typeface="Calibri" panose="020F0502020204030204" pitchFamily="34" charset="0"/>
              </a:rPr>
              <a:t>Quantum (confined) corral</a:t>
            </a:r>
            <a:endParaRPr lang="en-US">
              <a:latin typeface="Calibri" panose="020F0502020204030204" pitchFamily="34" charset="0"/>
            </a:endParaRPr>
          </a:p>
        </p:txBody>
      </p:sp>
      <p:sp>
        <p:nvSpPr>
          <p:cNvPr id="81924" name="Rectangle 3"/>
          <p:cNvSpPr>
            <a:spLocks noChangeArrowheads="1"/>
          </p:cNvSpPr>
          <p:nvPr/>
        </p:nvSpPr>
        <p:spPr bwMode="auto">
          <a:xfrm>
            <a:off x="304800" y="5380038"/>
            <a:ext cx="8610600" cy="923925"/>
          </a:xfrm>
          <a:prstGeom prst="rect">
            <a:avLst/>
          </a:prstGeom>
          <a:noFill/>
          <a:ln w="9525">
            <a:noFill/>
            <a:miter lim="800000"/>
          </a:ln>
        </p:spPr>
        <p:txBody>
          <a:bodyPr>
            <a:spAutoFit/>
          </a:bodyPr>
          <a:lstStyle/>
          <a:p>
            <a:r>
              <a:rPr lang="en-US">
                <a:latin typeface="Calibri" panose="020F0502020204030204" pitchFamily="34" charset="0"/>
              </a:rPr>
              <a:t>Standing wave patterns on a Cu(111) surface caused by quantum mechanical interference patterns formed from the interaction between Fe atoms and the surface plasmon of copper.</a:t>
            </a:r>
            <a:endParaRPr lang="en-US">
              <a:latin typeface="Calibri" panose="020F050202020403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19370</Words>
  <Application>WPS Presentation</Application>
  <PresentationFormat>On-screen Show (4:3)</PresentationFormat>
  <Paragraphs>1129</Paragraphs>
  <Slides>95</Slides>
  <Notes>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95</vt:i4>
      </vt:variant>
    </vt:vector>
  </HeadingPairs>
  <TitlesOfParts>
    <vt:vector size="115" baseType="lpstr">
      <vt:lpstr>Arial</vt:lpstr>
      <vt:lpstr>SimSun</vt:lpstr>
      <vt:lpstr>Wingdings</vt:lpstr>
      <vt:lpstr>Calibri</vt:lpstr>
      <vt:lpstr>Simplified Arabic Fixed</vt:lpstr>
      <vt:lpstr>Gubbi</vt:lpstr>
      <vt:lpstr>Helvetica</vt:lpstr>
      <vt:lpstr>Comic Sans MS</vt:lpstr>
      <vt:lpstr>Times New Roman</vt:lpstr>
      <vt:lpstr>Symbol</vt:lpstr>
      <vt:lpstr>Arial Black</vt:lpstr>
      <vt:lpstr>Tahoma</vt:lpstr>
      <vt:lpstr>CaskaydiaCove Nerd Font</vt:lpstr>
      <vt:lpstr>微软雅黑</vt:lpstr>
      <vt:lpstr>Arial Unicode MS</vt:lpstr>
      <vt:lpstr>Office Theme</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MKAR</dc:creator>
  <cp:lastModifiedBy>maheeth</cp:lastModifiedBy>
  <cp:revision>413</cp:revision>
  <dcterms:created xsi:type="dcterms:W3CDTF">2021-11-22T17:31:50Z</dcterms:created>
  <dcterms:modified xsi:type="dcterms:W3CDTF">2021-11-22T17:31:50Z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0x0101009FD16ED3FE24DD49BB3D15BD75765A63</vt:lpwstr>
  </property>
  <property fmtid="{D5CDD505-2E9C-101B-9397-08002B2CF9AE}" pid="3" name="KSOProductBuildVer">
    <vt:lpwstr>1033-11.1.0.10702</vt:lpwstr>
  </property>
</Properties>
</file>